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73"/>
  </p:notesMasterIdLst>
  <p:handoutMasterIdLst>
    <p:handoutMasterId r:id="rId74"/>
  </p:handoutMasterIdLst>
  <p:sldIdLst>
    <p:sldId id="968" r:id="rId3"/>
    <p:sldId id="918" r:id="rId4"/>
    <p:sldId id="513" r:id="rId5"/>
    <p:sldId id="930" r:id="rId6"/>
    <p:sldId id="731" r:id="rId7"/>
    <p:sldId id="732" r:id="rId8"/>
    <p:sldId id="733" r:id="rId9"/>
    <p:sldId id="736" r:id="rId10"/>
    <p:sldId id="734" r:id="rId11"/>
    <p:sldId id="738" r:id="rId12"/>
    <p:sldId id="737" r:id="rId13"/>
    <p:sldId id="740" r:id="rId14"/>
    <p:sldId id="739" r:id="rId15"/>
    <p:sldId id="927" r:id="rId16"/>
    <p:sldId id="928" r:id="rId17"/>
    <p:sldId id="746" r:id="rId18"/>
    <p:sldId id="745" r:id="rId19"/>
    <p:sldId id="926" r:id="rId20"/>
    <p:sldId id="748" r:id="rId21"/>
    <p:sldId id="747" r:id="rId22"/>
    <p:sldId id="749" r:id="rId23"/>
    <p:sldId id="925" r:id="rId24"/>
    <p:sldId id="750" r:id="rId25"/>
    <p:sldId id="388" r:id="rId26"/>
    <p:sldId id="861" r:id="rId27"/>
    <p:sldId id="621" r:id="rId28"/>
    <p:sldId id="468" r:id="rId29"/>
    <p:sldId id="625" r:id="rId30"/>
    <p:sldId id="626" r:id="rId31"/>
    <p:sldId id="992" r:id="rId32"/>
    <p:sldId id="991" r:id="rId33"/>
    <p:sldId id="994" r:id="rId34"/>
    <p:sldId id="629" r:id="rId35"/>
    <p:sldId id="993" r:id="rId36"/>
    <p:sldId id="988" r:id="rId37"/>
    <p:sldId id="681" r:id="rId38"/>
    <p:sldId id="682" r:id="rId39"/>
    <p:sldId id="995" r:id="rId40"/>
    <p:sldId id="996" r:id="rId41"/>
    <p:sldId id="997" r:id="rId42"/>
    <p:sldId id="998" r:id="rId43"/>
    <p:sldId id="999" r:id="rId44"/>
    <p:sldId id="687" r:id="rId45"/>
    <p:sldId id="989" r:id="rId46"/>
    <p:sldId id="688" r:id="rId47"/>
    <p:sldId id="689" r:id="rId48"/>
    <p:sldId id="690" r:id="rId49"/>
    <p:sldId id="1002" r:id="rId50"/>
    <p:sldId id="691" r:id="rId51"/>
    <p:sldId id="1000" r:id="rId52"/>
    <p:sldId id="1001" r:id="rId53"/>
    <p:sldId id="1003" r:id="rId54"/>
    <p:sldId id="1004" r:id="rId55"/>
    <p:sldId id="1005" r:id="rId56"/>
    <p:sldId id="1006" r:id="rId57"/>
    <p:sldId id="1007" r:id="rId58"/>
    <p:sldId id="1008" r:id="rId59"/>
    <p:sldId id="696" r:id="rId60"/>
    <p:sldId id="594" r:id="rId61"/>
    <p:sldId id="755" r:id="rId62"/>
    <p:sldId id="931" r:id="rId63"/>
    <p:sldId id="759" r:id="rId64"/>
    <p:sldId id="932" r:id="rId65"/>
    <p:sldId id="758" r:id="rId66"/>
    <p:sldId id="933" r:id="rId67"/>
    <p:sldId id="934" r:id="rId68"/>
    <p:sldId id="935" r:id="rId69"/>
    <p:sldId id="936" r:id="rId70"/>
    <p:sldId id="1009" r:id="rId71"/>
    <p:sldId id="763" r:id="rId72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087EB8B-A052-41FF-8C5C-447E71D10743}">
          <p14:sldIdLst>
            <p14:sldId id="968"/>
            <p14:sldId id="918"/>
            <p14:sldId id="513"/>
            <p14:sldId id="930"/>
            <p14:sldId id="731"/>
            <p14:sldId id="732"/>
            <p14:sldId id="733"/>
            <p14:sldId id="736"/>
            <p14:sldId id="734"/>
            <p14:sldId id="738"/>
            <p14:sldId id="737"/>
            <p14:sldId id="740"/>
            <p14:sldId id="739"/>
            <p14:sldId id="927"/>
            <p14:sldId id="928"/>
            <p14:sldId id="746"/>
            <p14:sldId id="745"/>
            <p14:sldId id="926"/>
            <p14:sldId id="748"/>
            <p14:sldId id="747"/>
            <p14:sldId id="749"/>
            <p14:sldId id="925"/>
            <p14:sldId id="750"/>
            <p14:sldId id="388"/>
            <p14:sldId id="861"/>
            <p14:sldId id="621"/>
            <p14:sldId id="468"/>
            <p14:sldId id="625"/>
            <p14:sldId id="626"/>
            <p14:sldId id="992"/>
            <p14:sldId id="991"/>
            <p14:sldId id="994"/>
            <p14:sldId id="629"/>
            <p14:sldId id="993"/>
            <p14:sldId id="988"/>
            <p14:sldId id="681"/>
            <p14:sldId id="682"/>
            <p14:sldId id="995"/>
            <p14:sldId id="996"/>
            <p14:sldId id="997"/>
            <p14:sldId id="998"/>
            <p14:sldId id="999"/>
            <p14:sldId id="687"/>
            <p14:sldId id="989"/>
            <p14:sldId id="688"/>
            <p14:sldId id="689"/>
            <p14:sldId id="690"/>
            <p14:sldId id="1002"/>
            <p14:sldId id="691"/>
            <p14:sldId id="1000"/>
            <p14:sldId id="1001"/>
            <p14:sldId id="1003"/>
            <p14:sldId id="1004"/>
            <p14:sldId id="1005"/>
            <p14:sldId id="1006"/>
            <p14:sldId id="1007"/>
            <p14:sldId id="1008"/>
            <p14:sldId id="696"/>
            <p14:sldId id="594"/>
            <p14:sldId id="755"/>
            <p14:sldId id="931"/>
            <p14:sldId id="759"/>
            <p14:sldId id="932"/>
            <p14:sldId id="758"/>
            <p14:sldId id="933"/>
            <p14:sldId id="934"/>
            <p14:sldId id="935"/>
            <p14:sldId id="936"/>
            <p14:sldId id="1009"/>
            <p14:sldId id="763"/>
          </p14:sldIdLst>
        </p14:section>
        <p14:section name="无标题节" id="{4FCB3F2A-9F3E-40FE-9EE8-46E40528923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38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302" y="-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DF2F204C-2EB8-47A8-A801-C6F6C39BBCA9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二进制中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的最低位位置</a:t>
          </a:r>
          <a:b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打表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+</a:t>
          </a:r>
          <a:r>
            <a:rPr lang="en-US" sz="3600" b="0" i="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Lowbit</a:t>
          </a:r>
          <a:r>
            <a:rPr 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A5693E2F-A725-4C69-BDFB-AD41DC4CD901}" type="par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C7F01D11-9B23-4880-B010-77B59EABF042}" type="sibTrans" cxnId="{BFE0F802-9B17-4CA1-AA6B-5219AD567899}">
      <dgm:prSet/>
      <dgm:spPr/>
      <dgm:t>
        <a:bodyPr/>
        <a:lstStyle/>
        <a:p>
          <a:endParaRPr lang="zh-CN" altLang="en-US"/>
        </a:p>
      </dgm:t>
    </dgm:pt>
    <dgm:pt modelId="{07A2551A-2210-415E-9515-9077D618CA57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二进制中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的个数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en-US" altLang="zh-CN" sz="3600" b="0" i="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lowbit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料理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444D6C03-EF34-40D4-B620-1C0AB1CB4994}" type="sib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CD9C56AE-A0BA-4DE4-9AED-FB6876B37AFA}" type="parTrans" cxnId="{88F0C747-2C6E-46EA-9E51-D9D209DEEA71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9DC9E9F8-81F2-4C76-B5C5-22C6E30C5E15}" type="pres">
      <dgm:prSet presAssocID="{07A2551A-2210-415E-9515-9077D618CA57}" presName="node" presStyleLbl="node1" presStyleIdx="0" presStyleCnt="2" custScaleX="125785">
        <dgm:presLayoutVars>
          <dgm:bulletEnabled val="1"/>
        </dgm:presLayoutVars>
      </dgm:prSet>
      <dgm:spPr/>
    </dgm:pt>
    <dgm:pt modelId="{E18A7C25-A4BB-4FD2-8379-91F3688F61AF}" type="pres">
      <dgm:prSet presAssocID="{444D6C03-EF34-40D4-B620-1C0AB1CB4994}" presName="sibTrans" presStyleCnt="0"/>
      <dgm:spPr/>
    </dgm:pt>
    <dgm:pt modelId="{45F17939-49F1-4A25-93BB-9F8831F821A4}" type="pres">
      <dgm:prSet presAssocID="{DF2F204C-2EB8-47A8-A801-C6F6C39BBCA9}" presName="node" presStyleLbl="node1" presStyleIdx="1" presStyleCnt="2" custScaleX="162972">
        <dgm:presLayoutVars>
          <dgm:bulletEnabled val="1"/>
        </dgm:presLayoutVars>
      </dgm:prSet>
      <dgm:spPr/>
    </dgm:pt>
  </dgm:ptLst>
  <dgm:cxnLst>
    <dgm:cxn modelId="{BFE0F802-9B17-4CA1-AA6B-5219AD567899}" srcId="{6787E9D6-2A90-4BCA-9917-059667D4BDBC}" destId="{DF2F204C-2EB8-47A8-A801-C6F6C39BBCA9}" srcOrd="1" destOrd="0" parTransId="{A5693E2F-A725-4C69-BDFB-AD41DC4CD901}" sibTransId="{C7F01D11-9B23-4880-B010-77B59EABF042}"/>
    <dgm:cxn modelId="{27A7BC3C-82B2-4F40-9D91-200ABB2B67AE}" type="presOf" srcId="{07A2551A-2210-415E-9515-9077D618CA57}" destId="{9DC9E9F8-81F2-4C76-B5C5-22C6E30C5E15}" srcOrd="0" destOrd="0" presId="urn:microsoft.com/office/officeart/2005/8/layout/default"/>
    <dgm:cxn modelId="{88F0C747-2C6E-46EA-9E51-D9D209DEEA71}" srcId="{6787E9D6-2A90-4BCA-9917-059667D4BDBC}" destId="{07A2551A-2210-415E-9515-9077D618CA57}" srcOrd="0" destOrd="0" parTransId="{CD9C56AE-A0BA-4DE4-9AED-FB6876B37AFA}" sibTransId="{444D6C03-EF34-40D4-B620-1C0AB1CB4994}"/>
    <dgm:cxn modelId="{1B3EDDD0-E399-4309-BAA5-99900E02E391}" type="presOf" srcId="{DF2F204C-2EB8-47A8-A801-C6F6C39BBCA9}" destId="{45F17939-49F1-4A25-93BB-9F8831F821A4}" srcOrd="0" destOrd="0" presId="urn:microsoft.com/office/officeart/2005/8/layout/default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013523FC-D8F6-42DA-B88B-B30B3CC498C7}" type="presParOf" srcId="{D822D75A-238A-426D-A9D3-A664472FE3B0}" destId="{9DC9E9F8-81F2-4C76-B5C5-22C6E30C5E15}" srcOrd="0" destOrd="0" presId="urn:microsoft.com/office/officeart/2005/8/layout/default"/>
    <dgm:cxn modelId="{C9E3A65B-A381-4367-858B-8CFA2A43A460}" type="presParOf" srcId="{D822D75A-238A-426D-A9D3-A664472FE3B0}" destId="{E18A7C25-A4BB-4FD2-8379-91F3688F61AF}" srcOrd="1" destOrd="0" presId="urn:microsoft.com/office/officeart/2005/8/layout/default"/>
    <dgm:cxn modelId="{0F8B6453-72EA-4ECA-B1C7-C4C29688982F}" type="presParOf" srcId="{D822D75A-238A-426D-A9D3-A664472FE3B0}" destId="{45F17939-49F1-4A25-93BB-9F8831F821A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F89579AA-2D68-4BBB-AA96-C3051CEC725D}">
      <dgm:prSet phldrT="[文本]" custT="1"/>
      <dgm:spPr>
        <a:solidFill>
          <a:srgbClr val="0070C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林克的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命运之阵</a:t>
          </a:r>
          <a:endParaRPr 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gm:t>
    </dgm:pt>
    <dgm:pt modelId="{752B4496-75B7-4B82-B30A-B5A8F1B08E58}" type="par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F1FDC0A-76D8-4690-B73B-A9C085DA23FB}" type="sib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净化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迷雾森林</a:t>
          </a:r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B94AF739-DC5E-4EA7-8B47-A00A858C2084}">
      <dgm:prSet phldrT="[文本]" custT="1"/>
      <dgm:spPr>
        <a:solidFill>
          <a:schemeClr val="accent2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骑士林克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的怜悯</a:t>
          </a:r>
        </a:p>
      </dgm:t>
    </dgm:pt>
    <dgm:pt modelId="{EC1C3C7F-F893-44F2-A21A-8D5AAA60BCB6}" type="par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197AE494-BF80-4F94-84F6-286B928B1340}" type="sibTrans" cxnId="{990BF27E-A80D-4C23-B888-4BC94609A2DB}">
      <dgm:prSet/>
      <dgm:spPr/>
      <dgm:t>
        <a:bodyPr/>
        <a:lstStyle/>
        <a:p>
          <a:endParaRPr lang="zh-CN" altLang="en-US"/>
        </a:p>
      </dgm:t>
    </dgm:pt>
    <dgm:pt modelId="{5B6256D2-EBFC-4D54-ACCF-1AC06CC5BFF2}">
      <dgm:prSet phldrT="[文本]" custT="1"/>
      <dgm:spPr>
        <a:solidFill>
          <a:schemeClr val="accent1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真假</a:t>
          </a:r>
          <a:b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记忆碎片</a:t>
          </a:r>
        </a:p>
      </dgm:t>
    </dgm:pt>
    <dgm:pt modelId="{FC5B5923-6278-46DE-8D12-3E821F7852F2}" type="parTrans" cxnId="{673F34C7-EACA-41D9-A094-3B16256CEEFC}">
      <dgm:prSet/>
      <dgm:spPr/>
      <dgm:t>
        <a:bodyPr/>
        <a:lstStyle/>
        <a:p>
          <a:endParaRPr lang="zh-CN" altLang="en-US"/>
        </a:p>
      </dgm:t>
    </dgm:pt>
    <dgm:pt modelId="{90D83744-FB20-466E-91D8-F5691B4B10C6}" type="sibTrans" cxnId="{673F34C7-EACA-41D9-A094-3B16256CEEFC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41B0CDBA-FBF4-4F23-8AE5-7268C81D6BBD}" type="pres">
      <dgm:prSet presAssocID="{F89579AA-2D68-4BBB-AA96-C3051CEC725D}" presName="node" presStyleLbl="node1" presStyleIdx="0" presStyleCnt="4" custLinFactNeighborX="-488" custLinFactNeighborY="1">
        <dgm:presLayoutVars>
          <dgm:bulletEnabled val="1"/>
        </dgm:presLayoutVars>
      </dgm:prSet>
      <dgm:spPr/>
    </dgm:pt>
    <dgm:pt modelId="{7312CE22-4BE4-4AAD-B3AB-E11345AF9107}" type="pres">
      <dgm:prSet presAssocID="{2F1FDC0A-76D8-4690-B73B-A9C085DA23FB}" presName="sibTrans" presStyleCnt="0"/>
      <dgm:spPr/>
    </dgm:pt>
    <dgm:pt modelId="{C259CB7C-47D7-4DCA-B7A2-83B03271E21D}" type="pres">
      <dgm:prSet presAssocID="{20D237AD-2D1F-4481-A390-56C1A4A234E1}" presName="node" presStyleLbl="node1" presStyleIdx="1" presStyleCnt="4">
        <dgm:presLayoutVars>
          <dgm:bulletEnabled val="1"/>
        </dgm:presLayoutVars>
      </dgm:prSet>
      <dgm:spPr/>
    </dgm:pt>
    <dgm:pt modelId="{2F2627EA-8A61-494F-AE64-ECDBF674EF46}" type="pres">
      <dgm:prSet presAssocID="{9B6AF509-78FF-4A59-9603-56CBBF4637F2}" presName="sibTrans" presStyleCnt="0"/>
      <dgm:spPr/>
    </dgm:pt>
    <dgm:pt modelId="{9BDEFA3C-A9F8-4DC5-AB8E-02B79BC6EEAA}" type="pres">
      <dgm:prSet presAssocID="{B94AF739-DC5E-4EA7-8B47-A00A858C2084}" presName="node" presStyleLbl="node1" presStyleIdx="2" presStyleCnt="4">
        <dgm:presLayoutVars>
          <dgm:bulletEnabled val="1"/>
        </dgm:presLayoutVars>
      </dgm:prSet>
      <dgm:spPr/>
    </dgm:pt>
    <dgm:pt modelId="{8E994E4F-9D8E-44D0-886F-A759814DF7FF}" type="pres">
      <dgm:prSet presAssocID="{197AE494-BF80-4F94-84F6-286B928B1340}" presName="sibTrans" presStyleCnt="0"/>
      <dgm:spPr/>
    </dgm:pt>
    <dgm:pt modelId="{63B6AF64-7536-49C5-9CD2-9C64446AC9B9}" type="pres">
      <dgm:prSet presAssocID="{5B6256D2-EBFC-4D54-ACCF-1AC06CC5BFF2}" presName="node" presStyleLbl="node1" presStyleIdx="3" presStyleCnt="4">
        <dgm:presLayoutVars>
          <dgm:bulletEnabled val="1"/>
        </dgm:presLayoutVars>
      </dgm:prSet>
      <dgm:spPr/>
    </dgm:pt>
  </dgm:ptLst>
  <dgm:cxnLst>
    <dgm:cxn modelId="{A2B75512-2E90-4CAD-B681-92E841E20A3C}" srcId="{6787E9D6-2A90-4BCA-9917-059667D4BDBC}" destId="{20D237AD-2D1F-4481-A390-56C1A4A234E1}" srcOrd="1" destOrd="0" parTransId="{77A42239-407A-4DA4-92B6-1156C06B96B4}" sibTransId="{9B6AF509-78FF-4A59-9603-56CBBF4637F2}"/>
    <dgm:cxn modelId="{21B74038-7A17-4DE5-9BC6-2367E61DD21A}" type="presOf" srcId="{B94AF739-DC5E-4EA7-8B47-A00A858C2084}" destId="{9BDEFA3C-A9F8-4DC5-AB8E-02B79BC6EEAA}" srcOrd="0" destOrd="0" presId="urn:microsoft.com/office/officeart/2005/8/layout/default"/>
    <dgm:cxn modelId="{D5E35967-ECAA-4561-AFE5-2F29F61B45AF}" type="presOf" srcId="{5B6256D2-EBFC-4D54-ACCF-1AC06CC5BFF2}" destId="{63B6AF64-7536-49C5-9CD2-9C64446AC9B9}" srcOrd="0" destOrd="0" presId="urn:microsoft.com/office/officeart/2005/8/layout/default"/>
    <dgm:cxn modelId="{2F9FAB6F-6D7F-484F-8712-778D4777B91E}" srcId="{6787E9D6-2A90-4BCA-9917-059667D4BDBC}" destId="{F89579AA-2D68-4BBB-AA96-C3051CEC725D}" srcOrd="0" destOrd="0" parTransId="{752B4496-75B7-4B82-B30A-B5A8F1B08E58}" sibTransId="{2F1FDC0A-76D8-4690-B73B-A9C085DA23FB}"/>
    <dgm:cxn modelId="{52DDA073-E92E-4B68-A6D9-43AAF9B8FA14}" type="presOf" srcId="{F89579AA-2D68-4BBB-AA96-C3051CEC725D}" destId="{41B0CDBA-FBF4-4F23-8AE5-7268C81D6BBD}" srcOrd="0" destOrd="0" presId="urn:microsoft.com/office/officeart/2005/8/layout/default"/>
    <dgm:cxn modelId="{990BF27E-A80D-4C23-B888-4BC94609A2DB}" srcId="{6787E9D6-2A90-4BCA-9917-059667D4BDBC}" destId="{B94AF739-DC5E-4EA7-8B47-A00A858C2084}" srcOrd="2" destOrd="0" parTransId="{EC1C3C7F-F893-44F2-A21A-8D5AAA60BCB6}" sibTransId="{197AE494-BF80-4F94-84F6-286B928B1340}"/>
    <dgm:cxn modelId="{673F34C7-EACA-41D9-A094-3B16256CEEFC}" srcId="{6787E9D6-2A90-4BCA-9917-059667D4BDBC}" destId="{5B6256D2-EBFC-4D54-ACCF-1AC06CC5BFF2}" srcOrd="3" destOrd="0" parTransId="{FC5B5923-6278-46DE-8D12-3E821F7852F2}" sibTransId="{90D83744-FB20-466E-91D8-F5691B4B10C6}"/>
    <dgm:cxn modelId="{5DD51DEC-5D0C-48A8-B386-722692CBC8D7}" type="presOf" srcId="{6787E9D6-2A90-4BCA-9917-059667D4BDBC}" destId="{D822D75A-238A-426D-A9D3-A664472FE3B0}" srcOrd="0" destOrd="0" presId="urn:microsoft.com/office/officeart/2005/8/layout/default"/>
    <dgm:cxn modelId="{C0DDBBEE-3AE6-4B9D-A48B-FEBCA58DF1F7}" type="presOf" srcId="{20D237AD-2D1F-4481-A390-56C1A4A234E1}" destId="{C259CB7C-47D7-4DCA-B7A2-83B03271E21D}" srcOrd="0" destOrd="0" presId="urn:microsoft.com/office/officeart/2005/8/layout/default"/>
    <dgm:cxn modelId="{7DFFBE5A-9F15-47F6-A7A5-BB198EE10FDB}" type="presParOf" srcId="{D822D75A-238A-426D-A9D3-A664472FE3B0}" destId="{41B0CDBA-FBF4-4F23-8AE5-7268C81D6BBD}" srcOrd="0" destOrd="0" presId="urn:microsoft.com/office/officeart/2005/8/layout/default"/>
    <dgm:cxn modelId="{5D76FB47-F93E-4B09-8B62-00EAB015CD71}" type="presParOf" srcId="{D822D75A-238A-426D-A9D3-A664472FE3B0}" destId="{7312CE22-4BE4-4AAD-B3AB-E11345AF9107}" srcOrd="1" destOrd="0" presId="urn:microsoft.com/office/officeart/2005/8/layout/default"/>
    <dgm:cxn modelId="{43EE2D6D-E910-408C-9117-ADCC0ED1E681}" type="presParOf" srcId="{D822D75A-238A-426D-A9D3-A664472FE3B0}" destId="{C259CB7C-47D7-4DCA-B7A2-83B03271E21D}" srcOrd="2" destOrd="0" presId="urn:microsoft.com/office/officeart/2005/8/layout/default"/>
    <dgm:cxn modelId="{8C890EA6-FC07-4FD3-BC19-262BA22913D4}" type="presParOf" srcId="{D822D75A-238A-426D-A9D3-A664472FE3B0}" destId="{2F2627EA-8A61-494F-AE64-ECDBF674EF46}" srcOrd="3" destOrd="0" presId="urn:microsoft.com/office/officeart/2005/8/layout/default"/>
    <dgm:cxn modelId="{8A9F47D2-6B4D-44D1-9C33-0918D24ADA93}" type="presParOf" srcId="{D822D75A-238A-426D-A9D3-A664472FE3B0}" destId="{9BDEFA3C-A9F8-4DC5-AB8E-02B79BC6EEAA}" srcOrd="4" destOrd="0" presId="urn:microsoft.com/office/officeart/2005/8/layout/default"/>
    <dgm:cxn modelId="{B88A9896-D55B-4985-826C-54EC0B24EFED}" type="presParOf" srcId="{D822D75A-238A-426D-A9D3-A664472FE3B0}" destId="{8E994E4F-9D8E-44D0-886F-A759814DF7FF}" srcOrd="5" destOrd="0" presId="urn:microsoft.com/office/officeart/2005/8/layout/default"/>
    <dgm:cxn modelId="{8AC2C942-7825-47EA-A245-C41941A517B0}" type="presParOf" srcId="{D822D75A-238A-426D-A9D3-A664472FE3B0}" destId="{63B6AF64-7536-49C5-9CD2-9C64446AC9B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9E9F8-81F2-4C76-B5C5-22C6E30C5E15}">
      <dsp:nvSpPr>
        <dsp:cNvPr id="0" name=""/>
        <dsp:cNvSpPr/>
      </dsp:nvSpPr>
      <dsp:spPr>
        <a:xfrm>
          <a:off x="3638" y="1110604"/>
          <a:ext cx="4139486" cy="1974553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二进制中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的个数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en-US" altLang="zh-CN" sz="3600" b="0" i="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lowbit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料理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638" y="1110604"/>
        <a:ext cx="4139486" cy="1974553"/>
      </dsp:txXfrm>
    </dsp:sp>
    <dsp:sp modelId="{45F17939-49F1-4A25-93BB-9F8831F821A4}">
      <dsp:nvSpPr>
        <dsp:cNvPr id="0" name=""/>
        <dsp:cNvSpPr/>
      </dsp:nvSpPr>
      <dsp:spPr>
        <a:xfrm>
          <a:off x="4472216" y="1110604"/>
          <a:ext cx="5363281" cy="1974553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二进制中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的最低位位置</a:t>
          </a:r>
          <a:b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</a:b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打表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+</a:t>
          </a:r>
          <a:r>
            <a:rPr lang="en-US" sz="3600" b="0" i="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Lowbit</a:t>
          </a:r>
          <a:r>
            <a:rPr 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4472216" y="1110604"/>
        <a:ext cx="5363281" cy="1974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0CDBA-FBF4-4F23-8AE5-7268C81D6BBD}">
      <dsp:nvSpPr>
        <dsp:cNvPr id="0" name=""/>
        <dsp:cNvSpPr/>
      </dsp:nvSpPr>
      <dsp:spPr>
        <a:xfrm>
          <a:off x="1072515" y="2222"/>
          <a:ext cx="3224119" cy="1934471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林克的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命运之阵</a:t>
          </a:r>
          <a:endParaRPr 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</dsp:txBody>
      <dsp:txXfrm>
        <a:off x="1072515" y="2222"/>
        <a:ext cx="3224119" cy="1934471"/>
      </dsp:txXfrm>
    </dsp:sp>
    <dsp:sp modelId="{C259CB7C-47D7-4DCA-B7A2-83B03271E21D}">
      <dsp:nvSpPr>
        <dsp:cNvPr id="0" name=""/>
        <dsp:cNvSpPr/>
      </dsp:nvSpPr>
      <dsp:spPr>
        <a:xfrm>
          <a:off x="4634780" y="2203"/>
          <a:ext cx="3224119" cy="1934471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净化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迷雾森林</a:t>
          </a:r>
        </a:p>
      </dsp:txBody>
      <dsp:txXfrm>
        <a:off x="4634780" y="2203"/>
        <a:ext cx="3224119" cy="1934471"/>
      </dsp:txXfrm>
    </dsp:sp>
    <dsp:sp modelId="{9BDEFA3C-A9F8-4DC5-AB8E-02B79BC6EEAA}">
      <dsp:nvSpPr>
        <dsp:cNvPr id="0" name=""/>
        <dsp:cNvSpPr/>
      </dsp:nvSpPr>
      <dsp:spPr>
        <a:xfrm>
          <a:off x="1088249" y="2259086"/>
          <a:ext cx="3224119" cy="1934471"/>
        </a:xfrm>
        <a:prstGeom prst="rect">
          <a:avLst/>
        </a:prstGeom>
        <a:solidFill>
          <a:schemeClr val="accent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骑士林克</a:t>
          </a:r>
          <a:endParaRPr lang="en-US" altLang="zh-CN" sz="36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的怜悯</a:t>
          </a:r>
        </a:p>
      </dsp:txBody>
      <dsp:txXfrm>
        <a:off x="1088249" y="2259086"/>
        <a:ext cx="3224119" cy="1934471"/>
      </dsp:txXfrm>
    </dsp:sp>
    <dsp:sp modelId="{63B6AF64-7536-49C5-9CD2-9C64446AC9B9}">
      <dsp:nvSpPr>
        <dsp:cNvPr id="0" name=""/>
        <dsp:cNvSpPr/>
      </dsp:nvSpPr>
      <dsp:spPr>
        <a:xfrm>
          <a:off x="4634780" y="2259086"/>
          <a:ext cx="3224119" cy="1934471"/>
        </a:xfrm>
        <a:prstGeom prst="rect">
          <a:avLst/>
        </a:prstGeom>
        <a:solidFill>
          <a:schemeClr val="accent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真假</a:t>
          </a:r>
          <a:br>
            <a:rPr lang="en-US" altLang="zh-CN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</a:br>
          <a:r>
            <a:rPr lang="zh-CN" altLang="en-US" sz="36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记忆碎片</a:t>
          </a:r>
        </a:p>
      </dsp:txBody>
      <dsp:txXfrm>
        <a:off x="4634780" y="2259086"/>
        <a:ext cx="3224119" cy="1934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7/10/2023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7/10/2023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记得讲</a:t>
            </a:r>
            <a:r>
              <a:rPr lang="en-US" altLang="zh-CN" dirty="0"/>
              <a:t>:</a:t>
            </a:r>
            <a:r>
              <a:rPr lang="zh-CN" altLang="en-US" dirty="0"/>
              <a:t>双字的大小为</a:t>
            </a:r>
            <a:r>
              <a:rPr lang="en-US" altLang="zh-CN" dirty="0"/>
              <a:t>16</a:t>
            </a:r>
            <a:r>
              <a:rPr lang="zh-CN" altLang="en-US" dirty="0"/>
              <a:t>，第</a:t>
            </a:r>
            <a:r>
              <a:rPr lang="en-US" altLang="zh-CN" dirty="0"/>
              <a:t>0-15</a:t>
            </a:r>
            <a:r>
              <a:rPr lang="zh-CN" altLang="en-US" dirty="0"/>
              <a:t>位（负数用补码表示）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541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2023/7/10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2023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382511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35822" y="5499652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4400" dirty="0">
                <a:latin typeface="Microsoft YaHei UI" panose="020B0503020204020204" pitchFamily="34" charset="-122"/>
              </a:rPr>
              <a:t>技巧</a:t>
            </a:r>
            <a:r>
              <a:rPr lang="en-US" altLang="zh-CN" sz="4400" dirty="0">
                <a:latin typeface="Microsoft YaHei UI" panose="020B0503020204020204" pitchFamily="34" charset="-122"/>
              </a:rPr>
              <a:t>1 </a:t>
            </a:r>
            <a:r>
              <a:rPr lang="zh-CN" altLang="en-US" sz="4400" dirty="0">
                <a:latin typeface="Microsoft YaHei UI" panose="020B0503020204020204" pitchFamily="34" charset="-122"/>
              </a:rPr>
              <a:t>二进制中</a:t>
            </a:r>
            <a:r>
              <a:rPr lang="en-US" altLang="zh-CN" sz="4400" dirty="0">
                <a:latin typeface="Microsoft YaHei UI" panose="020B0503020204020204" pitchFamily="34" charset="-122"/>
              </a:rPr>
              <a:t>1</a:t>
            </a:r>
            <a:r>
              <a:rPr lang="zh-CN" altLang="en-US" sz="4400" dirty="0">
                <a:latin typeface="Microsoft YaHei UI" panose="020B0503020204020204" pitchFamily="34" charset="-122"/>
              </a:rPr>
              <a:t>的个数</a:t>
            </a:r>
            <a:r>
              <a:rPr lang="en-US" altLang="zh-CN" sz="4400" dirty="0">
                <a:latin typeface="Microsoft YaHei UI" panose="020B0503020204020204" pitchFamily="34" charset="-122"/>
              </a:rPr>
              <a:t>(</a:t>
            </a:r>
            <a:r>
              <a:rPr lang="en-US" altLang="zh-CN" sz="4400" dirty="0" err="1">
                <a:latin typeface="Microsoft YaHei UI" panose="020B0503020204020204" pitchFamily="34" charset="-122"/>
              </a:rPr>
              <a:t>lowbit</a:t>
            </a:r>
            <a:r>
              <a:rPr lang="zh-CN" altLang="en-US" sz="4400" dirty="0">
                <a:latin typeface="Microsoft YaHei UI" panose="020B0503020204020204" pitchFamily="34" charset="-122"/>
              </a:rPr>
              <a:t>料理</a:t>
            </a:r>
            <a:r>
              <a:rPr lang="en-US" altLang="zh-CN" sz="4400" dirty="0">
                <a:latin typeface="Microsoft YaHei UI" panose="020B0503020204020204" pitchFamily="34" charset="-122"/>
              </a:rPr>
              <a:t>)</a:t>
            </a:r>
            <a:endParaRPr lang="zh-CN" altLang="zh-CN" dirty="0">
              <a:latin typeface="Microsoft YaHei UI" panose="020B0503020204020204" pitchFamily="34" charset="-122"/>
            </a:endParaRPr>
          </a:p>
        </p:txBody>
      </p: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4" t="10708" r="12841" b="782"/>
          <a:stretch/>
        </p:blipFill>
        <p:spPr bwMode="auto">
          <a:xfrm>
            <a:off x="2008413" y="342900"/>
            <a:ext cx="7805058" cy="498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3132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算二进制数有几个</a:t>
            </a:r>
            <a:r>
              <a:rPr lang="en-US" altLang="zh-CN" dirty="0"/>
              <a:t>1</a:t>
            </a:r>
            <a:r>
              <a:rPr lang="en-US" altLang="zh-CN" sz="4000" dirty="0">
                <a:latin typeface="Microsoft YaHei UI" panose="020B0503020204020204" pitchFamily="34" charset="-122"/>
              </a:rPr>
              <a:t> </a:t>
            </a:r>
            <a:r>
              <a:rPr lang="zh-CN" altLang="en-US" sz="4000" dirty="0">
                <a:latin typeface="Microsoft YaHei UI" panose="020B0503020204020204" pitchFamily="34" charset="-122"/>
              </a:rPr>
              <a:t>（</a:t>
            </a:r>
            <a:r>
              <a:rPr lang="en-US" altLang="zh-CN" sz="4000" dirty="0" err="1">
                <a:latin typeface="Microsoft YaHei UI" panose="020B0503020204020204" pitchFamily="34" charset="-122"/>
              </a:rPr>
              <a:t>lowbit</a:t>
            </a:r>
            <a:r>
              <a:rPr lang="zh-CN" altLang="en-US" sz="4000" dirty="0">
                <a:latin typeface="Microsoft YaHei UI" panose="020B0503020204020204" pitchFamily="34" charset="-122"/>
              </a:rPr>
              <a:t>料理）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74674"/>
            <a:ext cx="10707973" cy="42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135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967" y="278606"/>
            <a:ext cx="9763828" cy="4764882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87967" y="5476239"/>
            <a:ext cx="11242071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zh-CN" altLang="en-US" sz="4000" dirty="0"/>
              <a:t>算法：从</a:t>
            </a:r>
            <a:r>
              <a:rPr lang="en-US" altLang="zh-CN" sz="4000" dirty="0"/>
              <a:t>n</a:t>
            </a:r>
            <a:r>
              <a:rPr lang="zh-CN" altLang="en-US" sz="4000" dirty="0"/>
              <a:t>中减掉</a:t>
            </a:r>
            <a:r>
              <a:rPr lang="en-US" altLang="zh-CN" sz="4000" dirty="0" err="1"/>
              <a:t>lowbit</a:t>
            </a:r>
            <a:r>
              <a:rPr lang="en-US" altLang="zh-CN" sz="4000" dirty="0"/>
              <a:t>(n)</a:t>
            </a:r>
            <a:r>
              <a:rPr lang="zh-CN" altLang="en-US" sz="4000" dirty="0"/>
              <a:t>，直减到</a:t>
            </a:r>
            <a:r>
              <a:rPr lang="en-US" altLang="zh-CN" sz="4000" dirty="0"/>
              <a:t>n</a:t>
            </a:r>
            <a:r>
              <a:rPr lang="zh-CN" altLang="en-US" sz="4000" dirty="0"/>
              <a:t>为</a:t>
            </a:r>
            <a:r>
              <a:rPr lang="en-US" altLang="zh-CN" sz="4000" dirty="0"/>
              <a:t>0</a:t>
            </a:r>
            <a:r>
              <a:rPr lang="zh-CN" altLang="en-US" sz="4000" dirty="0"/>
              <a:t>为止</a:t>
            </a:r>
          </a:p>
        </p:txBody>
      </p:sp>
    </p:spTree>
    <p:extLst>
      <p:ext uri="{BB962C8B-B14F-4D97-AF65-F5344CB8AC3E}">
        <p14:creationId xmlns:p14="http://schemas.microsoft.com/office/powerpoint/2010/main" val="28467744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BB07C1-0247-4084-86EB-5A3392413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895" y="54033"/>
            <a:ext cx="8781653" cy="680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76938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C0464-2805-4491-A8E4-C29C8D06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此题只需要补全代码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B6D4B4C-5F5C-4F62-A36F-1670994B8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766" y="1550037"/>
            <a:ext cx="8918929" cy="507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32353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2F89B38-3DE4-48CB-B463-B63415F01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27878"/>
            <a:ext cx="9481351" cy="529235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BD9633CF-574E-4E93-9E52-B2EAA3F65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0691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69164" y="5000625"/>
            <a:ext cx="10232986" cy="154608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技巧</a:t>
            </a:r>
            <a:r>
              <a:rPr lang="en-US" altLang="zh-CN" sz="5400" dirty="0">
                <a:latin typeface="Microsoft YaHei UI" panose="020B0503020204020204" pitchFamily="34" charset="-122"/>
              </a:rPr>
              <a:t>2 </a:t>
            </a:r>
            <a:r>
              <a:rPr lang="zh-CN" altLang="en-US" sz="5400" dirty="0"/>
              <a:t>二进制中</a:t>
            </a:r>
            <a:r>
              <a:rPr lang="en-US" altLang="zh-CN" sz="5400" dirty="0"/>
              <a:t>1</a:t>
            </a:r>
            <a:r>
              <a:rPr lang="zh-CN" altLang="en-US" sz="5400" dirty="0"/>
              <a:t>的最低位位置</a:t>
            </a:r>
            <a:br>
              <a:rPr lang="en-US" altLang="zh-CN" sz="5400" dirty="0"/>
            </a:b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打表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altLang="zh-CN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lowbit</a:t>
            </a:r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CN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</a:endParaRPr>
          </a:p>
        </p:txBody>
      </p:sp>
      <p:pic>
        <p:nvPicPr>
          <p:cNvPr id="6146" name="Picture 2" descr="lowb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139" y="333044"/>
            <a:ext cx="7031036" cy="43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59393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打表</a:t>
            </a:r>
            <a:r>
              <a:rPr lang="en-US" altLang="zh-CN" dirty="0"/>
              <a:t>+</a:t>
            </a:r>
            <a:r>
              <a:rPr lang="en-US" altLang="zh-CN" dirty="0" err="1"/>
              <a:t>lowbit</a:t>
            </a:r>
            <a:r>
              <a:rPr lang="zh-CN" altLang="en-US" dirty="0"/>
              <a:t>组合技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081" y="1354931"/>
            <a:ext cx="10553419" cy="440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1695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522C6-5DC8-4155-95B2-44C6E494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3F54C44-4D78-4FFA-9DF0-607F02489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18" t="8609"/>
          <a:stretch/>
        </p:blipFill>
        <p:spPr>
          <a:xfrm>
            <a:off x="338207" y="1361867"/>
            <a:ext cx="5547782" cy="29901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CA205A-BB78-4AD6-9735-AC2F2E397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" r="5203" b="9985"/>
          <a:stretch/>
        </p:blipFill>
        <p:spPr>
          <a:xfrm>
            <a:off x="338207" y="4651550"/>
            <a:ext cx="5547782" cy="16892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1ADE7E-FE70-4B3B-B862-0935265E4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373110"/>
            <a:ext cx="6061449" cy="29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4026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816" y="209982"/>
            <a:ext cx="9404723" cy="824549"/>
          </a:xfrm>
        </p:spPr>
        <p:txBody>
          <a:bodyPr/>
          <a:lstStyle/>
          <a:p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&lt;&lt;	</a:t>
            </a:r>
            <a:r>
              <a:rPr lang="zh-CN" altLang="en-US" spc="-5" dirty="0">
                <a:latin typeface="微软雅黑"/>
                <a:cs typeface="微软雅黑"/>
              </a:rPr>
              <a:t>左移 </a:t>
            </a:r>
            <a:r>
              <a:rPr lang="en-US" altLang="zh-CN" spc="-5" dirty="0">
                <a:latin typeface="微软雅黑"/>
                <a:cs typeface="微软雅黑"/>
              </a:rPr>
              <a:t>Left Shift</a:t>
            </a:r>
            <a:br>
              <a:rPr lang="zh-CN" altLang="en-US" dirty="0">
                <a:latin typeface="微软雅黑"/>
                <a:cs typeface="微软雅黑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19348" y="1299142"/>
            <a:ext cx="2734321" cy="33513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4000" dirty="0"/>
              <a:t>1	</a:t>
            </a:r>
            <a:r>
              <a:rPr lang="zh-CN" altLang="en-US" sz="4000" dirty="0"/>
              <a:t>第</a:t>
            </a:r>
            <a:r>
              <a:rPr lang="en-US" altLang="zh-CN" sz="4000" dirty="0"/>
              <a:t>0</a:t>
            </a:r>
            <a:r>
              <a:rPr lang="zh-CN" altLang="en-US" sz="4000" dirty="0"/>
              <a:t>位为</a:t>
            </a:r>
            <a:r>
              <a:rPr lang="en-US" altLang="zh-CN" sz="4000" dirty="0"/>
              <a:t>1</a:t>
            </a:r>
            <a:br>
              <a:rPr lang="en-US" altLang="zh-CN" sz="4400" dirty="0"/>
            </a:br>
            <a:r>
              <a:rPr lang="en-US" altLang="zh-CN" sz="4400" dirty="0"/>
              <a:t>1 &lt;&lt; 1 </a:t>
            </a:r>
            <a:br>
              <a:rPr lang="en-US" altLang="zh-CN" sz="4400" dirty="0"/>
            </a:br>
            <a:r>
              <a:rPr lang="en-US" altLang="zh-CN" sz="4400" dirty="0"/>
              <a:t>1 &lt;&lt;</a:t>
            </a:r>
            <a:r>
              <a:rPr lang="en-US" altLang="zh-CN" sz="4400" b="1" dirty="0">
                <a:solidFill>
                  <a:srgbClr val="FF0000"/>
                </a:solidFill>
              </a:rPr>
              <a:t> </a:t>
            </a:r>
            <a:r>
              <a:rPr lang="en-US" altLang="zh-CN" sz="4400" dirty="0"/>
              <a:t>3</a:t>
            </a:r>
          </a:p>
          <a:p>
            <a:pPr marL="0" indent="0">
              <a:lnSpc>
                <a:spcPct val="100000"/>
              </a:lnSpc>
              <a:buNone/>
            </a:pP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25" y="1240970"/>
            <a:ext cx="7146190" cy="11322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11" y="3526758"/>
            <a:ext cx="7119199" cy="112797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335" y="3515849"/>
            <a:ext cx="1293482" cy="11346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527" y="1240970"/>
            <a:ext cx="1268172" cy="11507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425" y="191786"/>
            <a:ext cx="1040250" cy="8260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487" y="2406553"/>
            <a:ext cx="7119199" cy="11279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/>
          <a:srcRect l="17524"/>
          <a:stretch/>
        </p:blipFill>
        <p:spPr>
          <a:xfrm>
            <a:off x="7593578" y="2443165"/>
            <a:ext cx="1252121" cy="1060633"/>
          </a:xfrm>
          <a:prstGeom prst="rect">
            <a:avLst/>
          </a:prstGeom>
        </p:spPr>
      </p:pic>
      <p:sp>
        <p:nvSpPr>
          <p:cNvPr id="19" name="标题 1"/>
          <p:cNvSpPr txBox="1">
            <a:spLocks/>
          </p:cNvSpPr>
          <p:nvPr/>
        </p:nvSpPr>
        <p:spPr>
          <a:xfrm>
            <a:off x="479001" y="5024927"/>
            <a:ext cx="11174668" cy="1491517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r>
              <a:rPr lang="en-US" altLang="zh-CN" spc="-5" dirty="0">
                <a:solidFill>
                  <a:schemeClr val="tx1"/>
                </a:solidFill>
                <a:latin typeface="微软雅黑"/>
                <a:cs typeface="微软雅黑"/>
              </a:rPr>
              <a:t>1 </a:t>
            </a: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&lt;&lt;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	</a:t>
            </a:r>
            <a:r>
              <a:rPr lang="en-US" altLang="zh-CN" spc="-5" dirty="0">
                <a:latin typeface="微软雅黑"/>
                <a:cs typeface="微软雅黑"/>
              </a:rPr>
              <a:t>K</a:t>
            </a:r>
            <a:r>
              <a:rPr lang="zh-CN" altLang="en-US" spc="-5" dirty="0">
                <a:latin typeface="微软雅黑"/>
                <a:cs typeface="微软雅黑"/>
              </a:rPr>
              <a:t> 得到 </a:t>
            </a:r>
            <a:r>
              <a:rPr lang="en-US" altLang="zh-CN" spc="-5" dirty="0">
                <a:latin typeface="微软雅黑"/>
                <a:cs typeface="微软雅黑"/>
              </a:rPr>
              <a:t>2^K </a:t>
            </a:r>
            <a:r>
              <a:rPr lang="zh-CN" altLang="en-US" spc="-5" dirty="0">
                <a:latin typeface="微软雅黑"/>
                <a:cs typeface="微软雅黑"/>
              </a:rPr>
              <a:t>也就是第</a:t>
            </a:r>
            <a:r>
              <a:rPr lang="en-US" altLang="zh-CN" spc="-5" dirty="0">
                <a:latin typeface="微软雅黑"/>
                <a:cs typeface="微软雅黑"/>
              </a:rPr>
              <a:t>K</a:t>
            </a:r>
            <a:r>
              <a:rPr lang="zh-CN" altLang="en-US" spc="-5" dirty="0">
                <a:latin typeface="微软雅黑"/>
                <a:cs typeface="微软雅黑"/>
              </a:rPr>
              <a:t>位为</a:t>
            </a:r>
            <a:r>
              <a:rPr lang="en-US" altLang="zh-CN" spc="-5" dirty="0">
                <a:latin typeface="微软雅黑"/>
                <a:cs typeface="微软雅黑"/>
              </a:rPr>
              <a:t>1</a:t>
            </a:r>
            <a:r>
              <a:rPr lang="zh-CN" altLang="en-US" spc="-5" dirty="0">
                <a:latin typeface="微软雅黑"/>
                <a:cs typeface="微软雅黑"/>
              </a:rPr>
              <a:t>的二进制数</a:t>
            </a:r>
            <a:endParaRPr lang="en-US" altLang="zh-CN" spc="-5" dirty="0">
              <a:latin typeface="微软雅黑"/>
              <a:cs typeface="微软雅黑"/>
            </a:endParaRPr>
          </a:p>
          <a:p>
            <a:r>
              <a:rPr lang="zh-CN" altLang="en-US" spc="-5" dirty="0">
                <a:latin typeface="微软雅黑"/>
                <a:cs typeface="微软雅黑"/>
              </a:rPr>
              <a:t>因此： </a:t>
            </a:r>
            <a:r>
              <a:rPr lang="en-US" altLang="en-US" spc="-5" dirty="0">
                <a:latin typeface="微软雅黑"/>
                <a:cs typeface="微软雅黑"/>
              </a:rPr>
              <a:t>Log2</a:t>
            </a:r>
            <a:r>
              <a:rPr lang="en-US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( 1&lt;&lt;K) </a:t>
            </a:r>
            <a:r>
              <a:rPr lang="en-US" altLang="en-US" spc="-5" dirty="0">
                <a:latin typeface="微软雅黑"/>
                <a:cs typeface="微软雅黑"/>
              </a:rPr>
              <a:t>= K</a:t>
            </a:r>
            <a:br>
              <a:rPr lang="en-US" altLang="en-US" dirty="0">
                <a:latin typeface="微软雅黑"/>
                <a:cs typeface="微软雅黑"/>
              </a:rPr>
            </a:b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110102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6600" dirty="0"/>
              <a:t>C++</a:t>
            </a:r>
            <a:r>
              <a:rPr lang="zh-CN" altLang="en-US" sz="6600" dirty="0"/>
              <a:t>小课堂</a:t>
            </a:r>
          </a:p>
        </p:txBody>
      </p:sp>
    </p:spTree>
    <p:extLst>
      <p:ext uri="{BB962C8B-B14F-4D97-AF65-F5344CB8AC3E}">
        <p14:creationId xmlns:p14="http://schemas.microsoft.com/office/powerpoint/2010/main" val="2987799284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417652"/>
            <a:ext cx="9404723" cy="923968"/>
          </a:xfrm>
        </p:spPr>
        <p:txBody>
          <a:bodyPr/>
          <a:lstStyle/>
          <a:p>
            <a:r>
              <a:rPr lang="zh-CN" altLang="en-US" dirty="0"/>
              <a:t>用打表法计算 </a:t>
            </a:r>
            <a:r>
              <a:rPr lang="en-US" altLang="zh-CN" b="1" dirty="0"/>
              <a:t>Log[1&lt;&lt;16]</a:t>
            </a:r>
            <a:endParaRPr lang="zh-CN" altLang="en-US" b="1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1B821D9-8275-4733-A88D-76E2B802B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2180795"/>
            <a:ext cx="10682484" cy="35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074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查找</a:t>
            </a:r>
            <a:r>
              <a:rPr lang="en-US" altLang="zh-CN" dirty="0"/>
              <a:t>n</a:t>
            </a:r>
            <a:r>
              <a:rPr lang="zh-CN" altLang="en-US" dirty="0"/>
              <a:t>的最低位的</a:t>
            </a:r>
            <a:r>
              <a:rPr lang="en-US" altLang="zh-CN" dirty="0"/>
              <a:t>1</a:t>
            </a:r>
            <a:r>
              <a:rPr lang="zh-CN" altLang="en-US" dirty="0"/>
              <a:t>是第几位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E1E0FA0-4BC3-4AD9-9DCD-FE9BFC475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538013"/>
            <a:ext cx="10837504" cy="29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3888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2D317-DFB0-412E-9A5C-A0E09E89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B521571-5835-442B-93BF-6E07AE197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8980" y="1187434"/>
            <a:ext cx="5230615" cy="55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959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E5268B3-BF54-46A8-A51F-7F5EEF97D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2927"/>
            <a:ext cx="9429060" cy="522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11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/>
              <a:t>深度优先搜索</a:t>
            </a:r>
          </a:p>
        </p:txBody>
      </p:sp>
    </p:spTree>
    <p:extLst>
      <p:ext uri="{BB962C8B-B14F-4D97-AF65-F5344CB8AC3E}">
        <p14:creationId xmlns:p14="http://schemas.microsoft.com/office/powerpoint/2010/main" val="3934741926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深度优先搜索</a:t>
            </a:r>
            <a:r>
              <a:rPr lang="en-US" altLang="zh-CN" sz="6000" dirty="0"/>
              <a:t>DFS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541666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301808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 dirty="0"/>
              <a:t>深度优先搜索</a:t>
            </a:r>
            <a:br>
              <a:rPr lang="en-US" altLang="zh-CN" dirty="0"/>
            </a:br>
            <a:r>
              <a:rPr lang="en-US" altLang="zh-CN" dirty="0"/>
              <a:t>DFS(Depth First Search)</a:t>
            </a:r>
            <a:br>
              <a:rPr lang="en-US" altLang="zh-CN" dirty="0"/>
            </a:br>
            <a:r>
              <a:rPr lang="zh-CN" altLang="en-US" dirty="0"/>
              <a:t>这是一种与递归和栈紧密结合的算法。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>
          <a:xfrm>
            <a:off x="1574801" y="4953001"/>
            <a:ext cx="8469951" cy="820002"/>
          </a:xfrm>
          <a:noFill/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dirty="0"/>
              <a:t>——</a:t>
            </a:r>
            <a:r>
              <a:rPr lang="zh-CN" altLang="en-US" sz="3600" b="1" dirty="0"/>
              <a:t>李煜东</a:t>
            </a:r>
            <a:r>
              <a:rPr lang="en-US" altLang="zh-CN" sz="3600" b="1" dirty="0"/>
              <a:t>《</a:t>
            </a:r>
            <a:r>
              <a:rPr lang="zh-CN" altLang="en-US" sz="3600" b="1" dirty="0"/>
              <a:t>算法竞赛进阶指南</a:t>
            </a:r>
            <a:r>
              <a:rPr lang="en-US" altLang="zh-CN" sz="3600" b="1" dirty="0"/>
              <a:t>》P92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205093907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03802" y="5431807"/>
            <a:ext cx="7861110" cy="88470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5400" dirty="0">
                <a:latin typeface="Microsoft YaHei UI" panose="020B0503020204020204" pitchFamily="34" charset="-122"/>
              </a:rPr>
              <a:t>1 </a:t>
            </a:r>
            <a:r>
              <a:rPr lang="zh-CN" altLang="en-US" sz="5400" dirty="0">
                <a:latin typeface="Microsoft YaHei UI" panose="020B0503020204020204" pitchFamily="34" charset="-122"/>
              </a:rPr>
              <a:t>林克的命运之阵</a:t>
            </a:r>
            <a:endParaRPr lang="zh-CN" altLang="zh-CN" sz="4800" dirty="0">
              <a:latin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76" y="541488"/>
            <a:ext cx="7319963" cy="460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90862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4400" dirty="0">
                <a:latin typeface="Microsoft YaHei UI" panose="020B0503020204020204" pitchFamily="34" charset="-122"/>
              </a:rPr>
              <a:t>1 </a:t>
            </a:r>
            <a:r>
              <a:rPr lang="zh-CN" altLang="en-US" sz="4400" dirty="0">
                <a:latin typeface="Microsoft YaHei UI" panose="020B0503020204020204" pitchFamily="34" charset="-122"/>
              </a:rPr>
              <a:t>林克的命运之阵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2792"/>
            <a:ext cx="9809056" cy="49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911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问：如果</a:t>
            </a:r>
            <a:r>
              <a:rPr lang="en-US" altLang="zh-CN" dirty="0"/>
              <a:t>n=25</a:t>
            </a:r>
            <a:r>
              <a:rPr lang="zh-CN" altLang="en-US" dirty="0"/>
              <a:t>？ </a:t>
            </a:r>
            <a:r>
              <a:rPr lang="en-US" altLang="zh-CN" dirty="0"/>
              <a:t>n=356</a:t>
            </a:r>
            <a:r>
              <a:rPr lang="zh-CN" altLang="en-US" dirty="0"/>
              <a:t>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22488"/>
            <a:ext cx="7845727" cy="537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6503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30610" y="5353878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b="1" dirty="0">
                <a:solidFill>
                  <a:schemeClr val="tx1"/>
                </a:solidFill>
              </a:rPr>
              <a:t>使用二进制的数据优化技巧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295" y="382116"/>
            <a:ext cx="5261321" cy="482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03408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A1423-1A19-450E-A3BF-DBFD0A06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dfs</a:t>
            </a:r>
            <a:r>
              <a:rPr lang="en-US" altLang="zh-CN" dirty="0"/>
              <a:t>(</a:t>
            </a:r>
            <a:r>
              <a:rPr lang="en-US" altLang="zh-CN" dirty="0" err="1"/>
              <a:t>x,y,n</a:t>
            </a:r>
            <a:r>
              <a:rPr lang="en-US" altLang="zh-CN" dirty="0"/>
              <a:t>) </a:t>
            </a:r>
            <a:r>
              <a:rPr lang="en-US" altLang="zh-CN" dirty="0" err="1"/>
              <a:t>x,y</a:t>
            </a:r>
            <a:r>
              <a:rPr lang="zh-CN" altLang="en-US" dirty="0"/>
              <a:t>为坐标，</a:t>
            </a:r>
            <a:r>
              <a:rPr lang="en-US" altLang="zh-CN" dirty="0"/>
              <a:t>n</a:t>
            </a:r>
            <a:r>
              <a:rPr lang="zh-CN" altLang="en-US" dirty="0"/>
              <a:t>为剩几步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A235E5-F4B2-4002-A8A6-A788729AD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zh-CN" altLang="en-US" sz="3600" spc="-5" dirty="0">
                <a:latin typeface="微软雅黑"/>
                <a:cs typeface="微软雅黑"/>
              </a:rPr>
              <a:t> </a:t>
            </a:r>
            <a:r>
              <a:rPr lang="en-US" altLang="zh-CN" sz="3600" spc="-5" dirty="0">
                <a:latin typeface="微软雅黑"/>
                <a:cs typeface="微软雅黑"/>
              </a:rPr>
              <a:t>(</a:t>
            </a:r>
            <a:r>
              <a:rPr lang="en-US" altLang="zh-CN" sz="3600" spc="-5" dirty="0" err="1">
                <a:latin typeface="微软雅黑"/>
                <a:cs typeface="微软雅黑"/>
              </a:rPr>
              <a:t>i,j</a:t>
            </a:r>
            <a:r>
              <a:rPr lang="en-US" altLang="zh-CN" sz="3600" spc="-5" dirty="0">
                <a:latin typeface="微软雅黑"/>
                <a:cs typeface="微软雅黑"/>
              </a:rPr>
              <a:t>)</a:t>
            </a:r>
            <a:r>
              <a:rPr lang="zh-CN" altLang="en-US" sz="3600" spc="-15" dirty="0">
                <a:latin typeface="微软雅黑"/>
                <a:cs typeface="微软雅黑"/>
              </a:rPr>
              <a:t> 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</a:t>
            </a:r>
            <a:r>
              <a:rPr lang="zh-CN" altLang="en-US" sz="3600" dirty="0">
                <a:latin typeface="微软雅黑"/>
                <a:cs typeface="微软雅黑"/>
              </a:rPr>
              <a:t>步的方案数，等</a:t>
            </a:r>
            <a:r>
              <a:rPr lang="zh-CN" altLang="en-US" sz="3600" spc="-10" dirty="0">
                <a:latin typeface="微软雅黑"/>
                <a:cs typeface="微软雅黑"/>
              </a:rPr>
              <a:t>于</a:t>
            </a:r>
            <a:r>
              <a:rPr lang="zh-CN" altLang="en-US" sz="3600" dirty="0">
                <a:latin typeface="微软雅黑"/>
                <a:cs typeface="微软雅黑"/>
              </a:rPr>
              <a:t>以下</a:t>
            </a:r>
            <a:r>
              <a:rPr lang="zh-CN" altLang="en-US" sz="3600" spc="-10" dirty="0">
                <a:latin typeface="微软雅黑"/>
                <a:cs typeface="微软雅黑"/>
              </a:rPr>
              <a:t>三</a:t>
            </a:r>
            <a:r>
              <a:rPr lang="zh-CN" altLang="en-US" sz="3600" dirty="0">
                <a:latin typeface="微软雅黑"/>
                <a:cs typeface="微软雅黑"/>
              </a:rPr>
              <a:t>项之</a:t>
            </a:r>
            <a:r>
              <a:rPr lang="zh-CN" altLang="en-US" sz="3600" spc="-10" dirty="0">
                <a:latin typeface="微软雅黑"/>
                <a:cs typeface="微软雅黑"/>
              </a:rPr>
              <a:t>和</a:t>
            </a:r>
            <a:r>
              <a:rPr lang="zh-CN" altLang="en-US" sz="3600" dirty="0">
                <a:latin typeface="微软雅黑"/>
                <a:cs typeface="微软雅黑"/>
              </a:rPr>
              <a:t>：</a:t>
            </a:r>
          </a:p>
          <a:p>
            <a:pPr marL="852169" marR="5080" algn="just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en-US" altLang="zh-CN" sz="3600" dirty="0">
                <a:latin typeface="微软雅黑"/>
                <a:cs typeface="微软雅黑"/>
              </a:rPr>
              <a:t>(i+1,j)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n-1</a:t>
            </a:r>
            <a:r>
              <a:rPr lang="zh-CN" altLang="en-US" sz="3600" dirty="0">
                <a:latin typeface="微软雅黑"/>
                <a:cs typeface="微软雅黑"/>
              </a:rPr>
              <a:t>步的方</a:t>
            </a:r>
            <a:r>
              <a:rPr lang="zh-CN" altLang="en-US" sz="3600" spc="-15" dirty="0">
                <a:latin typeface="微软雅黑"/>
                <a:cs typeface="微软雅黑"/>
              </a:rPr>
              <a:t>案</a:t>
            </a:r>
            <a:r>
              <a:rPr lang="zh-CN" altLang="en-US" sz="3600" dirty="0">
                <a:latin typeface="微软雅黑"/>
                <a:cs typeface="微软雅黑"/>
              </a:rPr>
              <a:t>数。</a:t>
            </a:r>
            <a:endParaRPr lang="en-US" altLang="zh-CN" sz="3600" spc="-15" dirty="0">
              <a:latin typeface="微软雅黑"/>
              <a:cs typeface="微软雅黑"/>
            </a:endParaRPr>
          </a:p>
          <a:p>
            <a:pPr marL="852169" marR="5080" algn="just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en-US" altLang="zh-CN" sz="3600" dirty="0">
                <a:latin typeface="微软雅黑"/>
                <a:cs typeface="微软雅黑"/>
              </a:rPr>
              <a:t>(i,j+1)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n-1</a:t>
            </a:r>
            <a:r>
              <a:rPr lang="zh-CN" altLang="en-US" sz="3600" dirty="0">
                <a:latin typeface="微软雅黑"/>
                <a:cs typeface="微软雅黑"/>
              </a:rPr>
              <a:t>步的方</a:t>
            </a:r>
            <a:r>
              <a:rPr lang="zh-CN" altLang="en-US" sz="3600" spc="-15" dirty="0">
                <a:latin typeface="微软雅黑"/>
                <a:cs typeface="微软雅黑"/>
              </a:rPr>
              <a:t>案</a:t>
            </a:r>
            <a:r>
              <a:rPr lang="zh-CN" altLang="en-US" sz="3600" dirty="0">
                <a:latin typeface="微软雅黑"/>
                <a:cs typeface="微软雅黑"/>
              </a:rPr>
              <a:t>数。</a:t>
            </a:r>
            <a:endParaRPr lang="en-US" altLang="zh-CN" sz="3600" spc="-15" dirty="0">
              <a:latin typeface="微软雅黑"/>
              <a:cs typeface="微软雅黑"/>
            </a:endParaRPr>
          </a:p>
          <a:p>
            <a:pPr marL="852169" marR="5080" algn="just">
              <a:lnSpc>
                <a:spcPct val="100000"/>
              </a:lnSpc>
            </a:pPr>
            <a:r>
              <a:rPr lang="zh-CN" altLang="en-US" sz="3600" dirty="0">
                <a:latin typeface="微软雅黑"/>
                <a:cs typeface="微软雅黑"/>
              </a:rPr>
              <a:t>从</a:t>
            </a:r>
            <a:r>
              <a:rPr lang="en-US" altLang="zh-CN" sz="3600" dirty="0">
                <a:latin typeface="微软雅黑"/>
                <a:cs typeface="微软雅黑"/>
              </a:rPr>
              <a:t>(i,j-1)</a:t>
            </a:r>
            <a:r>
              <a:rPr lang="zh-CN" altLang="en-US" sz="3600" dirty="0">
                <a:latin typeface="微软雅黑"/>
                <a:cs typeface="微软雅黑"/>
              </a:rPr>
              <a:t>出发，走</a:t>
            </a:r>
            <a:r>
              <a:rPr lang="en-US" altLang="zh-CN" sz="3600" dirty="0">
                <a:latin typeface="微软雅黑"/>
                <a:cs typeface="微软雅黑"/>
              </a:rPr>
              <a:t>n-1</a:t>
            </a:r>
            <a:r>
              <a:rPr lang="zh-CN" altLang="en-US" sz="3600" dirty="0">
                <a:latin typeface="微软雅黑"/>
                <a:cs typeface="微软雅黑"/>
              </a:rPr>
              <a:t>步的方</a:t>
            </a:r>
            <a:r>
              <a:rPr lang="zh-CN" altLang="en-US" sz="3600" spc="-15" dirty="0">
                <a:latin typeface="微软雅黑"/>
                <a:cs typeface="微软雅黑"/>
              </a:rPr>
              <a:t>案</a:t>
            </a:r>
            <a:r>
              <a:rPr lang="zh-CN" altLang="en-US" sz="3600" dirty="0">
                <a:latin typeface="微软雅黑"/>
                <a:cs typeface="微软雅黑"/>
              </a:rPr>
              <a:t>数。</a:t>
            </a:r>
            <a:endParaRPr lang="en-US" altLang="zh-CN" sz="36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495764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46578-FF7A-4B24-9595-964913E4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左下右三个方向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090621C3-2F31-4970-B7E7-6B57C1E64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77097"/>
            <a:ext cx="10531841" cy="51919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C537E6-2510-42C4-9743-F33D6245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4789679"/>
            <a:ext cx="10377619" cy="16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8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7406C-0AB2-45F4-8E5F-1EE17384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深搜算法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BAD6E21-371D-42EA-9312-6FDFFCAC4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20688"/>
            <a:ext cx="6794937" cy="54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07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622039"/>
          </a:xfrm>
        </p:spPr>
        <p:txBody>
          <a:bodyPr/>
          <a:lstStyle/>
          <a:p>
            <a:r>
              <a:rPr lang="zh-CN" alt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深搜三个方向（使用方向向量</a:t>
            </a:r>
            <a:r>
              <a:rPr lang="en-US" altLang="zh-CN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EE6DB9-89F1-460D-9629-7F5C0C01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006498"/>
            <a:ext cx="7625413" cy="572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743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19B03-9171-42D1-AD24-8B2079A292B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57CBBA6-F3E7-4787-9A98-2E08B3AE7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29435"/>
            <a:ext cx="9404723" cy="522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1598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25010" y="5486399"/>
            <a:ext cx="9582952" cy="98678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2 </a:t>
            </a:r>
            <a:r>
              <a:rPr lang="zh-CN" altLang="en-US" sz="5400" dirty="0"/>
              <a:t>净化迷雾森林</a:t>
            </a:r>
          </a:p>
        </p:txBody>
      </p:sp>
      <p:pic>
        <p:nvPicPr>
          <p:cNvPr id="4098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08" y="721008"/>
            <a:ext cx="79248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999610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例题</a:t>
            </a:r>
            <a:r>
              <a:rPr lang="en-US" altLang="zh-CN" sz="4400" dirty="0"/>
              <a:t>2 </a:t>
            </a:r>
            <a:r>
              <a:rPr lang="zh-CN" altLang="en-US" sz="4400" dirty="0"/>
              <a:t>净化迷雾森林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96" y="1158571"/>
            <a:ext cx="10781270" cy="2121193"/>
          </a:xfrm>
          <a:prstGeom prst="rect">
            <a:avLst/>
          </a:prstGeom>
        </p:spPr>
      </p:pic>
      <p:pic>
        <p:nvPicPr>
          <p:cNvPr id="6146" name="Picture 2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99" y="3400925"/>
            <a:ext cx="2226407" cy="332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31" y="3424951"/>
            <a:ext cx="2238993" cy="329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1722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输入输出的编码转换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49" y="1348664"/>
            <a:ext cx="8294436" cy="519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367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ACE1F-4CE2-456C-A725-C46FA765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437" y="1692322"/>
            <a:ext cx="10000124" cy="3534771"/>
          </a:xfrm>
        </p:spPr>
        <p:txBody>
          <a:bodyPr/>
          <a:lstStyle/>
          <a:p>
            <a:r>
              <a:rPr lang="zh-CN" altLang="en-US" dirty="0"/>
              <a:t>一句话归纳：</a:t>
            </a:r>
            <a:br>
              <a:rPr lang="en-US" altLang="zh-CN" dirty="0"/>
            </a:br>
            <a:r>
              <a:rPr lang="zh-CN" altLang="en-US" dirty="0"/>
              <a:t>求从林克所在位置起算的最大连通区域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方法：</a:t>
            </a:r>
            <a:r>
              <a:rPr lang="en-US" altLang="zh-CN" dirty="0"/>
              <a:t>Flood Fill </a:t>
            </a:r>
            <a:r>
              <a:rPr lang="zh-CN" altLang="en-US" dirty="0"/>
              <a:t>算法</a:t>
            </a:r>
            <a:br>
              <a:rPr lang="en-US" altLang="zh-CN" dirty="0"/>
            </a:br>
            <a:r>
              <a:rPr lang="zh-CN" altLang="en-US" dirty="0"/>
              <a:t>可用</a:t>
            </a:r>
            <a:r>
              <a:rPr lang="en-US" altLang="zh-CN" dirty="0"/>
              <a:t>BFS</a:t>
            </a:r>
            <a:r>
              <a:rPr lang="zh-CN" altLang="en-US" dirty="0"/>
              <a:t>也可用</a:t>
            </a:r>
            <a:r>
              <a:rPr lang="en-US" altLang="zh-CN" dirty="0"/>
              <a:t>DFS</a:t>
            </a:r>
            <a:r>
              <a:rPr lang="zh-CN" altLang="en-US" dirty="0"/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4158412950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FDBDD-8CBF-4727-992F-229AC4EB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算法深搜与回溯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B3AF411-9236-4C9E-8ED4-10F474B6E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70" y="1261224"/>
            <a:ext cx="10935955" cy="940558"/>
          </a:xfrm>
        </p:spPr>
        <p:txBody>
          <a:bodyPr>
            <a:normAutofit/>
          </a:bodyPr>
          <a:lstStyle/>
          <a:p>
            <a:r>
              <a:rPr lang="zh-CN" altLang="en-US" dirty="0"/>
              <a:t>四个方向的坐标  左</a:t>
            </a:r>
            <a:r>
              <a:rPr lang="en-US" altLang="zh-CN" dirty="0"/>
              <a:t>(-1,0) </a:t>
            </a:r>
            <a:r>
              <a:rPr lang="zh-CN" altLang="en-US" dirty="0"/>
              <a:t>下</a:t>
            </a:r>
            <a:r>
              <a:rPr lang="en-US" altLang="zh-CN" dirty="0"/>
              <a:t> (0,1) </a:t>
            </a:r>
            <a:r>
              <a:rPr lang="zh-CN" altLang="en-US" dirty="0"/>
              <a:t>右</a:t>
            </a:r>
            <a:r>
              <a:rPr lang="en-US" altLang="zh-CN" dirty="0"/>
              <a:t> (1,0) </a:t>
            </a:r>
            <a:r>
              <a:rPr lang="zh-CN" altLang="en-US" dirty="0"/>
              <a:t>上</a:t>
            </a:r>
            <a:r>
              <a:rPr lang="en-US" altLang="zh-CN" dirty="0"/>
              <a:t> (0,-1)</a:t>
            </a:r>
            <a:endParaRPr lang="zh-CN" altLang="en-US" dirty="0"/>
          </a:p>
        </p:txBody>
      </p:sp>
      <p:pic>
        <p:nvPicPr>
          <p:cNvPr id="10" name="Picture 2" descr="image.png">
            <a:extLst>
              <a:ext uri="{FF2B5EF4-FFF2-40B4-BE49-F238E27FC236}">
                <a16:creationId xmlns:a16="http://schemas.microsoft.com/office/drawing/2014/main" id="{B99D8962-ADE6-4704-908D-F2C96B7C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51" y="2440176"/>
            <a:ext cx="2804163" cy="418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15A1106-68BA-4728-ABFA-36690041A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69" y="2400687"/>
            <a:ext cx="3295907" cy="432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3064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二进制优化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758910" y="1685310"/>
          <a:ext cx="9839136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5421528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B3C777-7233-499B-81DF-FFFEB5AE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四个方向的向量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5597E3-4C33-44C4-8DC6-94C183FE3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03906"/>
            <a:ext cx="11136755" cy="475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094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A1FC9-6196-4772-86B3-E0D4D67A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读入数据并记录起点位置坐标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A67A73C-8066-4783-82BF-FC3F08C35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59" y="1208858"/>
            <a:ext cx="9404723" cy="55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3483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E9926-7143-4969-B433-DA9B0BB1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向四个方向的深搜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49ECEF1-A1C8-4388-A515-F7000C1A2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63151"/>
            <a:ext cx="9898887" cy="54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329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CDF83C7-59A3-49F9-8EF4-84FEB8553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6731"/>
            <a:ext cx="9648571" cy="53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79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14056" y="5473146"/>
            <a:ext cx="9582952" cy="960277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3 </a:t>
            </a:r>
            <a:r>
              <a:rPr lang="zh-CN" altLang="en-US" sz="5400" dirty="0"/>
              <a:t>骑士林克的怜悯</a:t>
            </a:r>
            <a:r>
              <a:rPr lang="en-US" altLang="zh-CN" sz="5400" dirty="0"/>
              <a:t>(1)</a:t>
            </a:r>
            <a:endParaRPr lang="zh-CN" altLang="en-US" sz="5400" dirty="0"/>
          </a:p>
        </p:txBody>
      </p:sp>
      <p:pic>
        <p:nvPicPr>
          <p:cNvPr id="5" name="图片 4" descr="查看源图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871" y="422054"/>
            <a:ext cx="7617321" cy="494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535960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骑士林克的怜悯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258" y="1110445"/>
            <a:ext cx="8973511" cy="558253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DD6319C-CABB-4165-B061-DC259FEBBA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91"/>
          <a:stretch/>
        </p:blipFill>
        <p:spPr>
          <a:xfrm>
            <a:off x="1211591" y="3057098"/>
            <a:ext cx="5011788" cy="5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134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/>
              <a:t>骑士林克的怜悯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194260"/>
            <a:ext cx="7696765" cy="55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293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062319"/>
            <a:ext cx="9685986" cy="1692026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3A292E45-F3A8-49D6-8A7A-8217FA3AC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2987972"/>
            <a:ext cx="2876992" cy="35050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5371778-D981-4027-BD42-928BA8A9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93" y="2987972"/>
            <a:ext cx="6570380" cy="36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8916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D3B17-2BC7-4F0B-B666-484B0E51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85" y="237770"/>
            <a:ext cx="10706793" cy="1376282"/>
          </a:xfrm>
        </p:spPr>
        <p:txBody>
          <a:bodyPr/>
          <a:lstStyle/>
          <a:p>
            <a:r>
              <a:rPr lang="zh-CN" altLang="en-US" dirty="0"/>
              <a:t>样例</a:t>
            </a:r>
            <a:r>
              <a:rPr lang="en-US" altLang="zh-CN" dirty="0"/>
              <a:t>(5 4) </a:t>
            </a:r>
            <a:r>
              <a:rPr lang="zh-CN" altLang="en-US" dirty="0"/>
              <a:t>：</a:t>
            </a:r>
            <a:r>
              <a:rPr lang="en-US" altLang="zh-CN" dirty="0"/>
              <a:t>A1B3A5C4D2B1A3B5</a:t>
            </a:r>
            <a:br>
              <a:rPr lang="en-US" altLang="zh-CN" dirty="0"/>
            </a:br>
            <a:r>
              <a:rPr lang="en-US" altLang="zh-CN" dirty="0"/>
              <a:t>D4C2B4A2C1D3C5A4B2D1C3D5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178C4C8-BCF5-403D-BB61-D66BDD797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7" y="1717961"/>
            <a:ext cx="7341753" cy="51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5015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深搜方向与次序的难点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难点：马的跳跃有</a:t>
            </a:r>
            <a:r>
              <a:rPr lang="en-US" altLang="zh-CN" dirty="0"/>
              <a:t>8</a:t>
            </a:r>
            <a:r>
              <a:rPr lang="zh-CN" altLang="en-US" dirty="0"/>
              <a:t>个方向，如何按题意枚举方向？</a:t>
            </a:r>
            <a:endParaRPr lang="en-US" altLang="zh-CN" dirty="0"/>
          </a:p>
          <a:p>
            <a:pPr lvl="1"/>
            <a:r>
              <a:rPr lang="zh-CN" altLang="en-US" dirty="0"/>
              <a:t>用</a:t>
            </a:r>
            <a:r>
              <a:rPr lang="en-US" altLang="zh-CN" dirty="0"/>
              <a:t>point</a:t>
            </a:r>
            <a:r>
              <a:rPr lang="zh-CN" altLang="en-US" dirty="0"/>
              <a:t>数组</a:t>
            </a:r>
            <a:endParaRPr lang="en-US" altLang="zh-CN" dirty="0"/>
          </a:p>
          <a:p>
            <a:pPr lvl="1"/>
            <a:r>
              <a:rPr lang="zh-CN" altLang="en-US" dirty="0"/>
              <a:t>按照字典序存储</a:t>
            </a:r>
            <a:r>
              <a:rPr lang="en-US" altLang="zh-CN" dirty="0"/>
              <a:t>8</a:t>
            </a:r>
            <a:r>
              <a:rPr lang="zh-CN" altLang="en-US" dirty="0"/>
              <a:t>个方向</a:t>
            </a:r>
          </a:p>
        </p:txBody>
      </p:sp>
      <p:pic>
        <p:nvPicPr>
          <p:cNvPr id="11266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633" y="2266783"/>
            <a:ext cx="4290278" cy="40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89" y="3892985"/>
            <a:ext cx="7202871" cy="24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376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基本概念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marR="5080">
              <a:lnSpc>
                <a:spcPct val="100000"/>
              </a:lnSpc>
            </a:pPr>
            <a:r>
              <a:rPr lang="zh-CN" altLang="en-US" spc="-5" dirty="0">
                <a:latin typeface="微软雅黑"/>
                <a:cs typeface="微软雅黑"/>
              </a:rPr>
              <a:t>用于对整数类型</a:t>
            </a:r>
            <a:r>
              <a:rPr lang="zh-CN" altLang="en-US" spc="-20" dirty="0">
                <a:latin typeface="微软雅黑"/>
                <a:cs typeface="微软雅黑"/>
              </a:rPr>
              <a:t>（</a:t>
            </a:r>
            <a:r>
              <a:rPr lang="en-US" altLang="zh-CN" spc="-20" dirty="0" err="1">
                <a:latin typeface="微软雅黑"/>
                <a:cs typeface="微软雅黑"/>
              </a:rPr>
              <a:t>int,char</a:t>
            </a:r>
            <a:r>
              <a:rPr lang="en-US" altLang="zh-CN" spc="-20" dirty="0">
                <a:latin typeface="微软雅黑"/>
                <a:cs typeface="微软雅黑"/>
              </a:rPr>
              <a:t>,</a:t>
            </a:r>
            <a:r>
              <a:rPr lang="en-US" altLang="zh-CN" spc="20" dirty="0">
                <a:latin typeface="微软雅黑"/>
                <a:cs typeface="微软雅黑"/>
              </a:rPr>
              <a:t> </a:t>
            </a:r>
            <a:r>
              <a:rPr lang="en-US" altLang="zh-CN" spc="-10" dirty="0">
                <a:latin typeface="微软雅黑"/>
                <a:cs typeface="微软雅黑"/>
              </a:rPr>
              <a:t>long</a:t>
            </a:r>
            <a:r>
              <a:rPr lang="en-US" altLang="zh-CN" dirty="0">
                <a:latin typeface="微软雅黑"/>
                <a:cs typeface="微软雅黑"/>
              </a:rPr>
              <a:t> </a:t>
            </a:r>
            <a:r>
              <a:rPr lang="zh-CN" altLang="en-US" spc="-5" dirty="0">
                <a:latin typeface="微软雅黑"/>
                <a:cs typeface="微软雅黑"/>
              </a:rPr>
              <a:t>等）变量中的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某一</a:t>
            </a:r>
            <a:r>
              <a:rPr lang="zh-CN" altLang="en-US" spc="-10" dirty="0">
                <a:solidFill>
                  <a:srgbClr val="FF0000"/>
                </a:solidFill>
                <a:latin typeface="微软雅黑"/>
                <a:cs typeface="微软雅黑"/>
              </a:rPr>
              <a:t>位</a:t>
            </a:r>
            <a:r>
              <a:rPr lang="en-US" altLang="zh-CN" spc="-5" dirty="0">
                <a:latin typeface="微软雅黑"/>
                <a:cs typeface="微软雅黑"/>
              </a:rPr>
              <a:t>(bit)</a:t>
            </a:r>
            <a:r>
              <a:rPr lang="zh-CN" altLang="en-US" spc="-5" dirty="0">
                <a:latin typeface="微软雅黑"/>
                <a:cs typeface="微软雅黑"/>
              </a:rPr>
              <a:t>，  或者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若干位</a:t>
            </a:r>
            <a:r>
              <a:rPr lang="zh-CN" altLang="en-US" spc="-5" dirty="0">
                <a:latin typeface="微软雅黑"/>
                <a:cs typeface="微软雅黑"/>
              </a:rPr>
              <a:t>进行操作。比如</a:t>
            </a:r>
            <a:r>
              <a:rPr lang="en-US" altLang="zh-CN" spc="-5" dirty="0">
                <a:latin typeface="微软雅黑"/>
                <a:cs typeface="微软雅黑"/>
              </a:rPr>
              <a:t>:</a:t>
            </a:r>
            <a:endParaRPr lang="zh-CN" altLang="en-US" dirty="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lang="zh-CN" altLang="en-US" sz="1800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lang="zh-CN" altLang="en-US" spc="-5" dirty="0">
                <a:latin typeface="微软雅黑"/>
                <a:cs typeface="微软雅黑"/>
              </a:rPr>
              <a:t>判断某一位是否为</a:t>
            </a:r>
            <a:r>
              <a:rPr lang="en-US" altLang="zh-CN" spc="-5" dirty="0">
                <a:latin typeface="微软雅黑"/>
                <a:cs typeface="微软雅黑"/>
              </a:rPr>
              <a:t>1</a:t>
            </a:r>
            <a:endParaRPr lang="zh-CN" altLang="en-US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r>
              <a:rPr lang="zh-CN" altLang="en-US" spc="-5" dirty="0">
                <a:latin typeface="微软雅黑"/>
                <a:cs typeface="微软雅黑"/>
              </a:rPr>
              <a:t>只改变其中某一位，而保持其他位都</a:t>
            </a:r>
            <a:r>
              <a:rPr lang="zh-CN" altLang="en-US" dirty="0">
                <a:latin typeface="微软雅黑"/>
                <a:cs typeface="微软雅黑"/>
              </a:rPr>
              <a:t>不</a:t>
            </a:r>
            <a:r>
              <a:rPr lang="zh-CN" altLang="en-US" spc="-5" dirty="0">
                <a:latin typeface="微软雅黑"/>
                <a:cs typeface="微软雅黑"/>
              </a:rPr>
              <a:t>变。</a:t>
            </a:r>
            <a:endParaRPr lang="en-US" altLang="zh-CN" spc="-5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Font typeface="Wingdings 3" charset="2"/>
              <a:buAutoNum type="arabicParenR"/>
              <a:tabLst>
                <a:tab pos="307340" algn="l"/>
              </a:tabLst>
            </a:pPr>
            <a:r>
              <a:rPr lang="en-US" altLang="zh-CN" spc="-5" dirty="0">
                <a:latin typeface="微软雅黑"/>
                <a:cs typeface="微软雅黑"/>
              </a:rPr>
              <a:t>C/C++</a:t>
            </a:r>
            <a:r>
              <a:rPr lang="zh-CN" altLang="en-US" spc="-5" dirty="0">
                <a:latin typeface="微软雅黑"/>
                <a:cs typeface="微软雅黑"/>
              </a:rPr>
              <a:t>语言提供了</a:t>
            </a:r>
            <a:r>
              <a:rPr lang="zh-CN" altLang="en-US" spc="-5" dirty="0">
                <a:solidFill>
                  <a:srgbClr val="FF0000"/>
                </a:solidFill>
                <a:latin typeface="微软雅黑"/>
                <a:cs typeface="微软雅黑"/>
              </a:rPr>
              <a:t>六种位运算</a:t>
            </a:r>
            <a:r>
              <a:rPr lang="zh-CN" altLang="en-US" spc="5" dirty="0">
                <a:solidFill>
                  <a:srgbClr val="FF0000"/>
                </a:solidFill>
                <a:latin typeface="微软雅黑"/>
                <a:cs typeface="微软雅黑"/>
              </a:rPr>
              <a:t>符</a:t>
            </a:r>
            <a:r>
              <a:rPr lang="zh-CN" altLang="en-US" spc="-5" dirty="0">
                <a:latin typeface="微软雅黑"/>
                <a:cs typeface="微软雅黑"/>
              </a:rPr>
              <a:t>来进</a:t>
            </a:r>
            <a:r>
              <a:rPr lang="zh-CN" altLang="en-US" dirty="0">
                <a:latin typeface="微软雅黑"/>
                <a:cs typeface="微软雅黑"/>
              </a:rPr>
              <a:t>行</a:t>
            </a:r>
            <a:r>
              <a:rPr lang="zh-CN" altLang="en-US" spc="-5" dirty="0">
                <a:latin typeface="微软雅黑"/>
                <a:cs typeface="微软雅黑"/>
              </a:rPr>
              <a:t>位运</a:t>
            </a:r>
            <a:r>
              <a:rPr lang="zh-CN" altLang="en-US" dirty="0">
                <a:latin typeface="微软雅黑"/>
                <a:cs typeface="微软雅黑"/>
              </a:rPr>
              <a:t>算</a:t>
            </a:r>
            <a:r>
              <a:rPr lang="zh-CN" altLang="en-US" spc="-5" dirty="0">
                <a:latin typeface="微软雅黑"/>
                <a:cs typeface="微软雅黑"/>
              </a:rPr>
              <a:t>操作</a:t>
            </a:r>
            <a:endParaRPr lang="zh-CN" altLang="en-US" dirty="0">
              <a:latin typeface="微软雅黑"/>
              <a:cs typeface="微软雅黑"/>
            </a:endParaRPr>
          </a:p>
          <a:p>
            <a:pPr marL="306705" indent="-294640">
              <a:lnSpc>
                <a:spcPct val="100000"/>
              </a:lnSpc>
              <a:buAutoNum type="arabicParenR"/>
              <a:tabLst>
                <a:tab pos="307340" algn="l"/>
              </a:tabLst>
            </a:pPr>
            <a:endParaRPr lang="zh-CN" altLang="en-US" dirty="0">
              <a:latin typeface="微软雅黑"/>
              <a:cs typeface="微软雅黑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754303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B8ED9-B65D-4BB6-8F59-F483F053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方法二：按照字典序的</a:t>
            </a:r>
            <a:r>
              <a:rPr lang="en-US" altLang="zh-CN" dirty="0"/>
              <a:t>8</a:t>
            </a:r>
            <a:r>
              <a:rPr lang="zh-CN" altLang="en-US" dirty="0"/>
              <a:t>个方向向量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BA868E5-97A7-4704-B8A6-D2971F939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557" y="4950725"/>
            <a:ext cx="9339296" cy="1814108"/>
          </a:xfrm>
          <a:prstGeom prst="rect">
            <a:avLst/>
          </a:prstGeom>
        </p:spPr>
      </p:pic>
      <p:pic>
        <p:nvPicPr>
          <p:cNvPr id="5" name="Picture 2" descr="image.png">
            <a:extLst>
              <a:ext uri="{FF2B5EF4-FFF2-40B4-BE49-F238E27FC236}">
                <a16:creationId xmlns:a16="http://schemas.microsoft.com/office/drawing/2014/main" id="{C622AAE3-5BB4-4446-855A-46947ADB4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89" y="1140190"/>
            <a:ext cx="3933343" cy="373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553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AF99BD-7BA1-465C-9808-1CA81599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6472DB-6B21-4B85-8F3F-F2F8CB7F4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根据题意，按照棋盘的字典序，依次枚举每个格子作为起点。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如果在某次枚举中，马可以跳满全部格子，则找到一种字典序最小的解法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按次序输出路径</a:t>
            </a:r>
          </a:p>
        </p:txBody>
      </p:sp>
    </p:spTree>
    <p:extLst>
      <p:ext uri="{BB962C8B-B14F-4D97-AF65-F5344CB8AC3E}">
        <p14:creationId xmlns:p14="http://schemas.microsoft.com/office/powerpoint/2010/main" val="10702249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B73A1-9EE0-4E88-B6C5-CC5FAF70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pair</a:t>
            </a:r>
            <a:r>
              <a:rPr lang="zh-CN" altLang="en-US" dirty="0"/>
              <a:t>对象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84AFEC-7DA7-4F82-AFEB-B3BFE181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193099"/>
            <a:ext cx="7650972" cy="5445753"/>
          </a:xfrm>
          <a:prstGeom prst="rect">
            <a:avLst/>
          </a:prstGeom>
        </p:spPr>
      </p:pic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BFB5EAD-624C-4409-8751-518C046EC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31641" y="1442482"/>
            <a:ext cx="5360359" cy="182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446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40E8AF-32E8-4114-844D-79EB55CE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坐标的存储方式 </a:t>
            </a:r>
            <a:r>
              <a:rPr lang="en-US" altLang="zh-CN" dirty="0"/>
              <a:t>pair&lt;</a:t>
            </a:r>
            <a:r>
              <a:rPr lang="en-US" altLang="zh-CN" dirty="0" err="1"/>
              <a:t>char,int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07A81B-867E-414D-B828-30A90CE0C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73969"/>
            <a:ext cx="8365866" cy="53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1523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7CBD2-0582-492E-BCDE-937417B05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主函数代码框架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E5586D-4BA4-4EEA-B20D-AA2BDCD82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11470"/>
            <a:ext cx="7093426" cy="554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043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9EBA9-1761-4E94-86A8-8BD65A27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枚举棋盘的每个位置作为深搜的起点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D667A7C-6BE0-415D-9674-AF8F082EB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331985"/>
            <a:ext cx="7983481" cy="52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473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8A596-3AE3-489A-9DD7-5403D92A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dfs</a:t>
            </a:r>
            <a:r>
              <a:rPr lang="en-US" altLang="zh-CN" dirty="0"/>
              <a:t>(x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，马跳了多少步</a:t>
            </a:r>
            <a:r>
              <a:rPr lang="en-US" altLang="zh-CN" dirty="0" err="1"/>
              <a:t>cnt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1001B41-C3F1-4420-BAF4-887F488F1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46103"/>
            <a:ext cx="9404723" cy="53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2279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1520C-5662-4C45-8A29-9CB99A1D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深搜与回溯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BC39EC6-28EA-454A-A837-2E3AA83DF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79164"/>
            <a:ext cx="9952295" cy="534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09274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提交结果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2FC014A-6FA9-459C-A84C-9870EA286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900" y="1231668"/>
            <a:ext cx="9632648" cy="538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90635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315636" y="5513939"/>
            <a:ext cx="9582952" cy="10470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6000" dirty="0">
                <a:latin typeface="Microsoft YaHei UI" panose="020B0503020204020204" pitchFamily="34" charset="-122"/>
              </a:rPr>
              <a:t>例题</a:t>
            </a:r>
            <a:r>
              <a:rPr lang="en-US" altLang="zh-CN" sz="6000" dirty="0">
                <a:latin typeface="Microsoft YaHei UI" panose="020B0503020204020204" pitchFamily="34" charset="-122"/>
              </a:rPr>
              <a:t>4 </a:t>
            </a:r>
            <a:r>
              <a:rPr lang="zh-CN" altLang="en-US" sz="6000" dirty="0">
                <a:latin typeface="Microsoft YaHei UI" panose="020B0503020204020204" pitchFamily="34" charset="-122"/>
              </a:rPr>
              <a:t>真假记忆碎片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7172" name="Picture 4" descr="https://pic2.zhimg.com/80/v2-2b8f66b224724de6cfea455f22d5f3c1_72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99" y="900111"/>
            <a:ext cx="8302625" cy="437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197480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六种基本操作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2" y="1447800"/>
            <a:ext cx="4210476" cy="489037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&amp;	</a:t>
            </a:r>
            <a:r>
              <a:rPr lang="zh-CN" altLang="en-US" spc="-5" dirty="0">
                <a:latin typeface="微软雅黑"/>
                <a:cs typeface="微软雅黑"/>
              </a:rPr>
              <a:t>按位与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|	</a:t>
            </a:r>
            <a:r>
              <a:rPr lang="zh-CN" altLang="en-US" spc="-5" dirty="0">
                <a:latin typeface="微软雅黑"/>
                <a:cs typeface="微软雅黑"/>
              </a:rPr>
              <a:t>按位或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^	</a:t>
            </a:r>
            <a:r>
              <a:rPr lang="zh-CN" altLang="en-US" spc="-5" dirty="0">
                <a:latin typeface="微软雅黑"/>
                <a:cs typeface="微软雅黑"/>
              </a:rPr>
              <a:t>按位异或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~	</a:t>
            </a:r>
            <a:r>
              <a:rPr lang="zh-CN" altLang="en-US" spc="-5" dirty="0">
                <a:latin typeface="微软雅黑"/>
                <a:cs typeface="微软雅黑"/>
              </a:rPr>
              <a:t>按位取反</a:t>
            </a:r>
            <a:endParaRPr lang="en-US" altLang="zh-CN" spc="-5" dirty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spcBef>
                <a:spcPts val="95"/>
              </a:spcBef>
              <a:buFont typeface="+mj-lt"/>
              <a:buAutoNum type="arabicPeriod"/>
            </a:pPr>
            <a:r>
              <a:rPr lang="en-US" altLang="zh-CN" spc="-10" dirty="0">
                <a:solidFill>
                  <a:srgbClr val="FF0000"/>
                </a:solidFill>
                <a:latin typeface="微软雅黑"/>
                <a:cs typeface="微软雅黑"/>
              </a:rPr>
              <a:t>&lt;&lt;	</a:t>
            </a:r>
            <a:r>
              <a:rPr lang="zh-CN" altLang="en-US" spc="-5" dirty="0">
                <a:latin typeface="微软雅黑"/>
                <a:cs typeface="微软雅黑"/>
              </a:rPr>
              <a:t>左</a:t>
            </a:r>
            <a:r>
              <a:rPr lang="zh-CN" altLang="en-US" spc="-10" dirty="0">
                <a:latin typeface="微软雅黑"/>
                <a:cs typeface="微软雅黑"/>
              </a:rPr>
              <a:t>移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CN" spc="-10" dirty="0">
                <a:solidFill>
                  <a:srgbClr val="FF0000"/>
                </a:solidFill>
                <a:latin typeface="微软雅黑"/>
                <a:cs typeface="微软雅黑"/>
              </a:rPr>
              <a:t>&gt;&gt;	</a:t>
            </a:r>
            <a:r>
              <a:rPr lang="zh-CN" altLang="en-US" spc="-5" dirty="0">
                <a:latin typeface="微软雅黑"/>
                <a:cs typeface="微软雅黑"/>
              </a:rPr>
              <a:t>右</a:t>
            </a:r>
            <a:r>
              <a:rPr lang="zh-CN" altLang="en-US" spc="-10" dirty="0">
                <a:latin typeface="微软雅黑"/>
                <a:cs typeface="微软雅黑"/>
              </a:rPr>
              <a:t>移</a:t>
            </a:r>
            <a:endParaRPr lang="zh-CN" altLang="en-US" dirty="0">
              <a:latin typeface="微软雅黑"/>
              <a:cs typeface="微软雅黑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zh-CN" altLang="en-US" dirty="0">
              <a:latin typeface="微软雅黑"/>
              <a:cs typeface="微软雅黑"/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89" y="1302025"/>
            <a:ext cx="6016441" cy="55186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074" y="1447800"/>
            <a:ext cx="763474" cy="6062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0074" y="2132661"/>
            <a:ext cx="772952" cy="613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301" y="2825049"/>
            <a:ext cx="767248" cy="609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300" y="3609306"/>
            <a:ext cx="767247" cy="6092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3309" y="4288626"/>
            <a:ext cx="813305" cy="6458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309" y="5081420"/>
            <a:ext cx="800238" cy="63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540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真假记忆碎片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45130" y="1104900"/>
            <a:ext cx="10935955" cy="2338388"/>
          </a:xfrm>
        </p:spPr>
        <p:txBody>
          <a:bodyPr/>
          <a:lstStyle/>
          <a:p>
            <a:r>
              <a:rPr lang="zh-CN" altLang="en-US" dirty="0">
                <a:effectLst/>
              </a:rPr>
              <a:t>在千辛万苦得到一个记忆碎片之后，林克需要辨别真假，若是所得到的并不是发生历史中的碎片，乃是后人捏着的，那么林克如何寻回完整的自己呢？</a:t>
            </a:r>
            <a:endParaRPr lang="zh-CN" altLang="en-US" dirty="0"/>
          </a:p>
        </p:txBody>
      </p:sp>
      <p:pic>
        <p:nvPicPr>
          <p:cNvPr id="9218" name="Picture 2" descr="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99" y="3514445"/>
            <a:ext cx="3201987" cy="320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53" y="3500157"/>
            <a:ext cx="3201988" cy="320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5797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C8BB8-8051-4555-BE36-A2AFE1DF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难点：数独的坐标表示</a:t>
            </a:r>
          </a:p>
        </p:txBody>
      </p:sp>
      <p:pic>
        <p:nvPicPr>
          <p:cNvPr id="1028" name="Picture 4" descr="查看源图像">
            <a:extLst>
              <a:ext uri="{FF2B5EF4-FFF2-40B4-BE49-F238E27FC236}">
                <a16:creationId xmlns:a16="http://schemas.microsoft.com/office/drawing/2014/main" id="{3AC9E43E-E6B0-4E41-98AD-B99C378C39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8" y="1317172"/>
            <a:ext cx="4739852" cy="489108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AutoShape 6" descr="查看源图像">
            <a:extLst>
              <a:ext uri="{FF2B5EF4-FFF2-40B4-BE49-F238E27FC236}">
                <a16:creationId xmlns:a16="http://schemas.microsoft.com/office/drawing/2014/main" id="{99D123AA-2FE8-4153-925B-C3B808C6E7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E217C1-812C-4DE0-9D40-2F5BB2DED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528" y="1317172"/>
            <a:ext cx="4871358" cy="48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0551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种判定条件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记忆碎片的行列都是</a:t>
            </a:r>
            <a:r>
              <a:rPr lang="en-US" altLang="zh-CN" dirty="0"/>
              <a:t>9×9</a:t>
            </a:r>
            <a:r>
              <a:rPr lang="zh-CN" altLang="en-US" dirty="0"/>
              <a:t>，并且里面没有非法字符</a:t>
            </a:r>
            <a:r>
              <a:rPr lang="en-US" altLang="zh-CN" dirty="0"/>
              <a:t>(1-9)</a:t>
            </a:r>
          </a:p>
          <a:p>
            <a:r>
              <a:rPr lang="zh-CN" altLang="en-US" dirty="0"/>
              <a:t>记忆碎片</a:t>
            </a:r>
            <a:r>
              <a:rPr lang="en-US" altLang="zh-CN" dirty="0"/>
              <a:t>A</a:t>
            </a:r>
            <a:r>
              <a:rPr lang="zh-CN" altLang="en-US" dirty="0"/>
              <a:t>与原始矩阵</a:t>
            </a:r>
            <a:r>
              <a:rPr lang="en-US" altLang="zh-CN" dirty="0"/>
              <a:t>A</a:t>
            </a:r>
            <a:r>
              <a:rPr lang="zh-CN" altLang="en-US" dirty="0"/>
              <a:t>，非空位置的数字要完全相同</a:t>
            </a:r>
            <a:endParaRPr lang="en-US" altLang="zh-CN" dirty="0"/>
          </a:p>
          <a:p>
            <a:r>
              <a:rPr lang="zh-CN" altLang="en-US" dirty="0"/>
              <a:t>记忆碎片</a:t>
            </a:r>
            <a:r>
              <a:rPr lang="en-US" altLang="zh-CN" dirty="0"/>
              <a:t>A</a:t>
            </a:r>
            <a:r>
              <a:rPr lang="zh-CN" altLang="en-US" dirty="0"/>
              <a:t>的每一行</a:t>
            </a:r>
            <a:r>
              <a:rPr lang="en-US" altLang="zh-CN" dirty="0"/>
              <a:t>1-9</a:t>
            </a:r>
            <a:r>
              <a:rPr lang="zh-CN" altLang="en-US" dirty="0"/>
              <a:t>都无重复</a:t>
            </a:r>
            <a:endParaRPr lang="en-US" altLang="zh-CN" dirty="0"/>
          </a:p>
          <a:p>
            <a:r>
              <a:rPr lang="zh-CN" altLang="en-US" dirty="0"/>
              <a:t>记忆碎片</a:t>
            </a:r>
            <a:r>
              <a:rPr lang="en-US" altLang="zh-CN" dirty="0"/>
              <a:t>A</a:t>
            </a:r>
            <a:r>
              <a:rPr lang="zh-CN" altLang="en-US" dirty="0"/>
              <a:t>的每一列</a:t>
            </a:r>
            <a:r>
              <a:rPr lang="en-US" altLang="zh-CN" dirty="0"/>
              <a:t>1-9</a:t>
            </a:r>
            <a:r>
              <a:rPr lang="zh-CN" altLang="en-US" dirty="0"/>
              <a:t>都无重复</a:t>
            </a:r>
            <a:endParaRPr lang="en-US" altLang="zh-CN" dirty="0"/>
          </a:p>
          <a:p>
            <a:r>
              <a:rPr lang="zh-CN" altLang="en-US" dirty="0"/>
              <a:t>记忆碎片的每一个</a:t>
            </a:r>
            <a:r>
              <a:rPr lang="en-US" altLang="zh-CN" dirty="0"/>
              <a:t>3*3</a:t>
            </a:r>
            <a:r>
              <a:rPr lang="zh-CN" altLang="en-US" dirty="0"/>
              <a:t>的格子内，数字</a:t>
            </a:r>
            <a:r>
              <a:rPr lang="en-US" altLang="zh-CN" dirty="0"/>
              <a:t>1-9</a:t>
            </a:r>
            <a:r>
              <a:rPr lang="zh-CN" altLang="en-US" dirty="0"/>
              <a:t>无重复</a:t>
            </a:r>
          </a:p>
        </p:txBody>
      </p:sp>
    </p:spTree>
    <p:extLst>
      <p:ext uri="{BB962C8B-B14F-4D97-AF65-F5344CB8AC3E}">
        <p14:creationId xmlns:p14="http://schemas.microsoft.com/office/powerpoint/2010/main" val="12766299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1B66B-E2D9-4515-8663-1A5899F6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模拟题，注意细节和边界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DD89746-1008-4E65-809B-AF79D4E2C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551" y="1544862"/>
            <a:ext cx="11020897" cy="448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94053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2483833" cy="824549"/>
          </a:xfrm>
        </p:spPr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3419261-F832-4515-B11B-D3417DFCF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203" y="237770"/>
            <a:ext cx="6779312" cy="6512320"/>
          </a:xfrm>
          <a:prstGeom prst="rect">
            <a:avLst/>
          </a:prstGeom>
        </p:spPr>
      </p:pic>
      <p:pic>
        <p:nvPicPr>
          <p:cNvPr id="8" name="Picture 2" descr="1.png">
            <a:extLst>
              <a:ext uri="{FF2B5EF4-FFF2-40B4-BE49-F238E27FC236}">
                <a16:creationId xmlns:a16="http://schemas.microsoft.com/office/drawing/2014/main" id="{5942C864-2F41-4A53-83BA-883A024E7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5" y="1214719"/>
            <a:ext cx="2366681" cy="23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2986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2181A-C98B-410B-8D73-192A0C1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30" y="193187"/>
            <a:ext cx="9404723" cy="824549"/>
          </a:xfrm>
        </p:spPr>
        <p:txBody>
          <a:bodyPr/>
          <a:lstStyle/>
          <a:p>
            <a:r>
              <a:rPr lang="zh-CN" altLang="en-US" dirty="0"/>
              <a:t>判断每一行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28DDC85-57FA-4272-8D59-7544C7FB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03"/>
          <a:stretch/>
        </p:blipFill>
        <p:spPr>
          <a:xfrm>
            <a:off x="3022570" y="2508627"/>
            <a:ext cx="6479000" cy="4261451"/>
          </a:xfrm>
          <a:prstGeom prst="rect">
            <a:avLst/>
          </a:prstGeom>
        </p:spPr>
      </p:pic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F1D58F1F-4BF8-4C6E-A640-21E6F156A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803" r="20857"/>
          <a:stretch/>
        </p:blipFill>
        <p:spPr>
          <a:xfrm>
            <a:off x="3022570" y="1143965"/>
            <a:ext cx="8244549" cy="123843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p:pic>
        <p:nvPicPr>
          <p:cNvPr id="6" name="Picture 4" descr="查看源图像">
            <a:extLst>
              <a:ext uri="{FF2B5EF4-FFF2-40B4-BE49-F238E27FC236}">
                <a16:creationId xmlns:a16="http://schemas.microsoft.com/office/drawing/2014/main" id="{84A212C7-8AA8-40FF-A4EB-459A6AF91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3" y="1143965"/>
            <a:ext cx="2327135" cy="24013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4038048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2181A-C98B-410B-8D73-192A0C1E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44" y="169568"/>
            <a:ext cx="9685410" cy="824549"/>
          </a:xfrm>
        </p:spPr>
        <p:txBody>
          <a:bodyPr/>
          <a:lstStyle/>
          <a:p>
            <a:r>
              <a:rPr lang="zh-CN" altLang="en-US" dirty="0"/>
              <a:t>判断每一列</a:t>
            </a: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F1D58F1F-4BF8-4C6E-A640-21E6F156A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803" r="20857"/>
          <a:stretch/>
        </p:blipFill>
        <p:spPr>
          <a:xfrm>
            <a:off x="2806845" y="1106226"/>
            <a:ext cx="8244549" cy="1238433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2173A48-5D03-4900-8E8A-70C01A6F8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3322" y="2412861"/>
            <a:ext cx="6410763" cy="4407400"/>
          </a:xfrm>
          <a:prstGeom prst="rect">
            <a:avLst/>
          </a:prstGeom>
        </p:spPr>
      </p:pic>
      <p:pic>
        <p:nvPicPr>
          <p:cNvPr id="8" name="Picture 4" descr="查看源图像">
            <a:extLst>
              <a:ext uri="{FF2B5EF4-FFF2-40B4-BE49-F238E27FC236}">
                <a16:creationId xmlns:a16="http://schemas.microsoft.com/office/drawing/2014/main" id="{BA642ED5-6DC2-40D6-9ADC-AB2027A4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43" y="1143965"/>
            <a:ext cx="2327135" cy="240138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849503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2B993A-8FFC-45BD-B216-A6A6A0D2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92" y="217450"/>
            <a:ext cx="9404723" cy="824549"/>
          </a:xfrm>
        </p:spPr>
        <p:txBody>
          <a:bodyPr/>
          <a:lstStyle/>
          <a:p>
            <a:r>
              <a:rPr lang="zh-CN" altLang="en-US" sz="3600" dirty="0"/>
              <a:t>判断每一个宫格</a:t>
            </a:r>
            <a:r>
              <a:rPr lang="en-US" altLang="zh-CN" sz="3600" dirty="0"/>
              <a:t>(</a:t>
            </a:r>
            <a:r>
              <a:rPr lang="zh-CN" altLang="en-US" sz="3600" dirty="0"/>
              <a:t>使用偏移量计算</a:t>
            </a:r>
            <a:r>
              <a:rPr lang="en-US" altLang="zh-CN" sz="3600" dirty="0"/>
              <a:t>) M=3</a:t>
            </a:r>
            <a:r>
              <a:rPr lang="zh-CN" altLang="en-US" sz="3600" dirty="0"/>
              <a:t> </a:t>
            </a:r>
            <a:r>
              <a:rPr lang="en-US" altLang="zh-CN" sz="3600" dirty="0"/>
              <a:t>N=9</a:t>
            </a:r>
            <a:endParaRPr lang="zh-CN" altLang="en-US" sz="36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DFFDBA8-955C-49D8-9582-EAEEAD31E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770" y="1287206"/>
            <a:ext cx="8335358" cy="54549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D35520-3D39-4FE3-866B-B0B20DBA9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2" y="1287206"/>
            <a:ext cx="2595281" cy="25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935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9DDBA-C250-46F1-93E9-D9D40763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主函数参考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793FE3-349A-4094-9DF3-DE0C1267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65431"/>
            <a:ext cx="11280909" cy="438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17696"/>
      </p:ext>
    </p:extLst>
  </p:cSld>
  <p:clrMapOvr>
    <a:masterClrMapping/>
  </p:clrMapOvr>
  <p:transition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797DFC-2793-44BF-96E0-4F27400A9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https://www.acwing.com/video/2342/</a:t>
            </a:r>
            <a:endParaRPr lang="zh-CN" altLang="en-US" sz="36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0ECA873-5A2C-4E34-82ED-AD543FC48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460" y="1268595"/>
            <a:ext cx="9913618" cy="54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&amp;	</a:t>
            </a:r>
            <a:r>
              <a:rPr lang="zh-CN" altLang="en-US" spc="-5" dirty="0">
                <a:latin typeface="微软雅黑"/>
                <a:cs typeface="微软雅黑"/>
              </a:rPr>
              <a:t>按位与</a:t>
            </a:r>
            <a:br>
              <a:rPr lang="zh-CN" altLang="en-US" dirty="0">
                <a:latin typeface="微软雅黑"/>
                <a:cs typeface="微软雅黑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8832" y="1240970"/>
            <a:ext cx="3061515" cy="56493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777	</a:t>
            </a:r>
            <a:r>
              <a:rPr lang="zh-CN" altLang="en-US" sz="2800" dirty="0"/>
              <a:t>第</a:t>
            </a:r>
            <a:r>
              <a:rPr lang="en-US" altLang="zh-CN" sz="2800" dirty="0"/>
              <a:t>0</a:t>
            </a:r>
            <a:r>
              <a:rPr lang="zh-CN" altLang="en-US" sz="2800" dirty="0"/>
              <a:t>位为</a:t>
            </a:r>
            <a:r>
              <a:rPr lang="en-US" altLang="zh-CN" sz="2800" dirty="0"/>
              <a:t>1</a:t>
            </a:r>
            <a:br>
              <a:rPr lang="en-US" altLang="zh-CN" sz="2800" dirty="0"/>
            </a:br>
            <a:r>
              <a:rPr lang="en-US" altLang="zh-CN" sz="2800" dirty="0"/>
              <a:t>		</a:t>
            </a:r>
            <a:r>
              <a:rPr lang="zh-CN" altLang="en-US" sz="2800" dirty="0"/>
              <a:t>第</a:t>
            </a:r>
            <a:r>
              <a:rPr lang="en-US" altLang="zh-CN" sz="2800" dirty="0"/>
              <a:t>3</a:t>
            </a:r>
            <a:r>
              <a:rPr lang="zh-CN" altLang="en-US" sz="2800" dirty="0"/>
              <a:t>位为</a:t>
            </a:r>
            <a:r>
              <a:rPr lang="en-US" altLang="zh-CN" sz="2800" dirty="0"/>
              <a:t>1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777 </a:t>
            </a:r>
            <a:r>
              <a:rPr lang="en-US" altLang="zh-CN" b="1" dirty="0">
                <a:solidFill>
                  <a:srgbClr val="FF0000"/>
                </a:solidFill>
              </a:rPr>
              <a:t>&amp;</a:t>
            </a:r>
            <a:r>
              <a:rPr lang="en-US" altLang="zh-CN" dirty="0"/>
              <a:t> 1 = 1</a:t>
            </a:r>
          </a:p>
          <a:p>
            <a:pPr marL="0" indent="0">
              <a:buNone/>
            </a:pPr>
            <a:r>
              <a:rPr lang="en-US" altLang="zh-CN" dirty="0"/>
              <a:t>777</a:t>
            </a:r>
            <a:r>
              <a:rPr lang="en-US" altLang="zh-CN" b="1" dirty="0">
                <a:solidFill>
                  <a:srgbClr val="FF0000"/>
                </a:solidFill>
              </a:rPr>
              <a:t>&amp; </a:t>
            </a:r>
            <a:r>
              <a:rPr lang="en-US" altLang="zh-CN" dirty="0"/>
              <a:t>8 =  8</a:t>
            </a:r>
          </a:p>
          <a:p>
            <a:pPr marL="0" indent="0">
              <a:buNone/>
            </a:pPr>
            <a:r>
              <a:rPr lang="en-US" altLang="zh-CN" dirty="0"/>
              <a:t>-8</a:t>
            </a:r>
            <a:r>
              <a:rPr lang="zh-CN" altLang="en-US" dirty="0"/>
              <a:t>为</a:t>
            </a:r>
            <a:r>
              <a:rPr lang="en-US" altLang="zh-CN" dirty="0"/>
              <a:t>8</a:t>
            </a:r>
            <a:r>
              <a:rPr lang="zh-CN" altLang="en-US" dirty="0"/>
              <a:t>取反加</a:t>
            </a:r>
            <a:r>
              <a:rPr lang="en-US" altLang="zh-CN" dirty="0"/>
              <a:t>1</a:t>
            </a:r>
            <a:br>
              <a:rPr lang="en-US" altLang="zh-CN" dirty="0"/>
            </a:br>
            <a:r>
              <a:rPr lang="en-US" altLang="zh-CN" dirty="0"/>
              <a:t>8</a:t>
            </a:r>
            <a:r>
              <a:rPr lang="en-US" altLang="zh-CN" b="1" dirty="0">
                <a:solidFill>
                  <a:srgbClr val="FF0000"/>
                </a:solidFill>
              </a:rPr>
              <a:t>&amp;</a:t>
            </a:r>
            <a:r>
              <a:rPr lang="en-US" altLang="zh-CN" dirty="0"/>
              <a:t>-8 </a:t>
            </a:r>
            <a:r>
              <a:rPr lang="zh-CN" altLang="en-US" dirty="0"/>
              <a:t>为</a:t>
            </a:r>
            <a:r>
              <a:rPr lang="en-US" altLang="zh-CN" b="1" dirty="0">
                <a:solidFill>
                  <a:srgbClr val="FF0000"/>
                </a:solidFill>
              </a:rPr>
              <a:t>1000</a:t>
            </a:r>
            <a:br>
              <a:rPr lang="en-US" altLang="zh-CN" dirty="0"/>
            </a:br>
            <a:r>
              <a:rPr lang="en-US" altLang="zh-CN" dirty="0"/>
              <a:t>777</a:t>
            </a:r>
            <a:r>
              <a:rPr lang="en-US" altLang="zh-CN" b="1" dirty="0">
                <a:solidFill>
                  <a:srgbClr val="FF0000"/>
                </a:solidFill>
              </a:rPr>
              <a:t>&amp;-777</a:t>
            </a:r>
            <a:r>
              <a:rPr lang="zh-CN" altLang="en-US" b="1" dirty="0">
                <a:solidFill>
                  <a:srgbClr val="FF0000"/>
                </a:solidFill>
              </a:rPr>
              <a:t>为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02" y="237769"/>
            <a:ext cx="961783" cy="7637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55" y="2239026"/>
            <a:ext cx="7146190" cy="11322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88" y="3452669"/>
            <a:ext cx="7119199" cy="11279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0" y="1062319"/>
            <a:ext cx="7146190" cy="11322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978" y="1080612"/>
            <a:ext cx="1292196" cy="11139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307" y="3450533"/>
            <a:ext cx="1293482" cy="11346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23978" y="2222697"/>
            <a:ext cx="1268172" cy="115072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972" y="5768412"/>
            <a:ext cx="7118015" cy="11218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459" y="4613974"/>
            <a:ext cx="7148314" cy="11325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1"/>
          <a:srcRect l="27496"/>
          <a:stretch/>
        </p:blipFill>
        <p:spPr>
          <a:xfrm>
            <a:off x="7816279" y="4650061"/>
            <a:ext cx="1287092" cy="110950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2"/>
          <a:srcRect l="17280"/>
          <a:stretch/>
        </p:blipFill>
        <p:spPr>
          <a:xfrm>
            <a:off x="7823979" y="5779892"/>
            <a:ext cx="1292196" cy="10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946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1CA77E4-4BA1-4904-AD47-4B0E04D63B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36752"/>
            <a:ext cx="9699873" cy="538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60696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solidFill>
                  <a:srgbClr val="FF0000"/>
                </a:solidFill>
                <a:latin typeface="微软雅黑"/>
                <a:cs typeface="微软雅黑"/>
              </a:rPr>
              <a:t>~	</a:t>
            </a:r>
            <a:r>
              <a:rPr lang="zh-CN" altLang="en-US" spc="-5" dirty="0">
                <a:latin typeface="微软雅黑"/>
                <a:cs typeface="微软雅黑"/>
              </a:rPr>
              <a:t>按位取反</a:t>
            </a:r>
            <a:br>
              <a:rPr lang="zh-CN" altLang="en-US" dirty="0">
                <a:latin typeface="微软雅黑"/>
                <a:cs typeface="微软雅黑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8832" y="1080612"/>
            <a:ext cx="3061515" cy="580966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4000" dirty="0"/>
              <a:t>777(</a:t>
            </a:r>
            <a:r>
              <a:rPr lang="zh-CN" altLang="en-US" sz="4000" dirty="0"/>
              <a:t>补码</a:t>
            </a:r>
            <a:r>
              <a:rPr lang="en-US" altLang="zh-CN" sz="4000" dirty="0"/>
              <a:t>)</a:t>
            </a:r>
            <a:endParaRPr lang="en-US" altLang="zh-CN" dirty="0"/>
          </a:p>
          <a:p>
            <a:pPr marL="0" indent="0">
              <a:buNone/>
            </a:pPr>
            <a:br>
              <a:rPr lang="en-US" altLang="zh-CN" dirty="0"/>
            </a:br>
            <a:r>
              <a:rPr lang="zh-CN" altLang="en-US" b="1" dirty="0">
                <a:solidFill>
                  <a:srgbClr val="FF0000"/>
                </a:solidFill>
              </a:rPr>
              <a:t>～</a:t>
            </a:r>
            <a:r>
              <a:rPr lang="en-US" altLang="zh-CN" dirty="0"/>
              <a:t>777=-778</a:t>
            </a:r>
            <a:br>
              <a:rPr lang="en-US" altLang="zh-CN" dirty="0"/>
            </a:b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~777+1 = -777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777</a:t>
            </a:r>
            <a:r>
              <a:rPr lang="zh-CN" altLang="en-US" b="1" dirty="0">
                <a:solidFill>
                  <a:srgbClr val="FF0000"/>
                </a:solidFill>
              </a:rPr>
              <a:t>与</a:t>
            </a:r>
            <a:r>
              <a:rPr lang="en-US" altLang="zh-CN" b="1" dirty="0">
                <a:solidFill>
                  <a:srgbClr val="FF0000"/>
                </a:solidFill>
              </a:rPr>
              <a:t>-777</a:t>
            </a:r>
            <a:br>
              <a:rPr lang="en-US" altLang="zh-CN" b="1" dirty="0">
                <a:solidFill>
                  <a:srgbClr val="FF0000"/>
                </a:solidFill>
              </a:rPr>
            </a:br>
            <a:r>
              <a:rPr lang="zh-CN" altLang="en-US" b="1" dirty="0">
                <a:solidFill>
                  <a:srgbClr val="FF0000"/>
                </a:solidFill>
              </a:rPr>
              <a:t>只有最低的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的位之后的位相同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1062319"/>
            <a:ext cx="7146190" cy="11322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978" y="1080612"/>
            <a:ext cx="1292196" cy="111396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3" y="4141347"/>
            <a:ext cx="7118015" cy="112186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/>
          <a:srcRect l="17280"/>
          <a:stretch/>
        </p:blipFill>
        <p:spPr>
          <a:xfrm>
            <a:off x="7791320" y="4152827"/>
            <a:ext cx="1292196" cy="107810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389" y="254434"/>
            <a:ext cx="1038322" cy="8245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61" y="2570274"/>
            <a:ext cx="7176519" cy="11370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/>
          <a:srcRect l="15168" r="6215"/>
          <a:stretch/>
        </p:blipFill>
        <p:spPr>
          <a:xfrm>
            <a:off x="7827523" y="2597533"/>
            <a:ext cx="1255993" cy="11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5590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lowbit</a:t>
            </a:r>
            <a:r>
              <a:rPr lang="en-US" altLang="zh-CN" dirty="0"/>
              <a:t>(n) </a:t>
            </a:r>
            <a:r>
              <a:rPr lang="zh-CN" altLang="en-US" dirty="0"/>
              <a:t>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10935955" cy="1621971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lowbit</a:t>
            </a:r>
            <a:r>
              <a:rPr lang="en-US" altLang="zh-CN" dirty="0"/>
              <a:t>(n)</a:t>
            </a:r>
            <a:r>
              <a:rPr lang="zh-CN" altLang="en-US" dirty="0"/>
              <a:t>的意思是将</a:t>
            </a:r>
            <a:r>
              <a:rPr lang="en-US" altLang="zh-CN" dirty="0" err="1"/>
              <a:t>n</a:t>
            </a:r>
            <a:r>
              <a:rPr lang="zh-CN" altLang="en-US" dirty="0"/>
              <a:t>转化成二进制数之后，只保留最低位的</a:t>
            </a:r>
            <a:r>
              <a:rPr lang="en-US" altLang="zh-CN" dirty="0"/>
              <a:t>1</a:t>
            </a:r>
            <a:r>
              <a:rPr lang="zh-CN" altLang="en-US" dirty="0"/>
              <a:t>及其后面的</a:t>
            </a:r>
            <a:r>
              <a:rPr lang="en-US" altLang="zh-CN" dirty="0"/>
              <a:t>0</a:t>
            </a:r>
            <a:r>
              <a:rPr lang="zh-CN" altLang="en-US" dirty="0"/>
              <a:t>，得到的十进制数。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0" y="3298369"/>
            <a:ext cx="11005941" cy="24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737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807</Words>
  <Application>Microsoft Office PowerPoint</Application>
  <PresentationFormat>宽屏</PresentationFormat>
  <Paragraphs>123</Paragraphs>
  <Slides>70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9" baseType="lpstr">
      <vt:lpstr>Microsoft YaHei UI</vt:lpstr>
      <vt:lpstr>宋体</vt:lpstr>
      <vt:lpstr>微软雅黑</vt:lpstr>
      <vt:lpstr>Arial</vt:lpstr>
      <vt:lpstr>Calibri</vt:lpstr>
      <vt:lpstr>Century Gothic</vt:lpstr>
      <vt:lpstr>Courier New</vt:lpstr>
      <vt:lpstr>Wingdings 3</vt:lpstr>
      <vt:lpstr>离子</vt:lpstr>
      <vt:lpstr>PowerPoint 演示文稿</vt:lpstr>
      <vt:lpstr>C++小课堂</vt:lpstr>
      <vt:lpstr>使用二进制的数据优化技巧</vt:lpstr>
      <vt:lpstr>二进制优化</vt:lpstr>
      <vt:lpstr>基本概念</vt:lpstr>
      <vt:lpstr>六种基本操作</vt:lpstr>
      <vt:lpstr>&amp; 按位与 </vt:lpstr>
      <vt:lpstr>~ 按位取反 </vt:lpstr>
      <vt:lpstr>lowbit(n) 运算</vt:lpstr>
      <vt:lpstr>技巧1 二进制中1的个数(lowbit料理)</vt:lpstr>
      <vt:lpstr>算二进制数有几个1 （lowbit料理）</vt:lpstr>
      <vt:lpstr>PowerPoint 演示文稿</vt:lpstr>
      <vt:lpstr>PowerPoint 演示文稿</vt:lpstr>
      <vt:lpstr>此题只需要补全代码</vt:lpstr>
      <vt:lpstr>Accept</vt:lpstr>
      <vt:lpstr>技巧2 二进制中1的最低位位置 (打表+lowbit)</vt:lpstr>
      <vt:lpstr>打表+lowbit组合技</vt:lpstr>
      <vt:lpstr>输入输出</vt:lpstr>
      <vt:lpstr>&lt;&lt; 左移 Left Shift </vt:lpstr>
      <vt:lpstr>用打表法计算 Log[1&lt;&lt;16]</vt:lpstr>
      <vt:lpstr>查找n的最低位的1是第几位</vt:lpstr>
      <vt:lpstr>参考代码</vt:lpstr>
      <vt:lpstr>Accept</vt:lpstr>
      <vt:lpstr>深度优先搜索</vt:lpstr>
      <vt:lpstr>深度优先搜索DFS</vt:lpstr>
      <vt:lpstr>深度优先搜索 DFS(Depth First Search) 这是一种与递归和栈紧密结合的算法。</vt:lpstr>
      <vt:lpstr>例题1 林克的命运之阵</vt:lpstr>
      <vt:lpstr>例题1 林克的命运之阵</vt:lpstr>
      <vt:lpstr>问：如果n=25？ n=356？</vt:lpstr>
      <vt:lpstr>dfs(x,y,n) x,y为坐标，n为剩几步</vt:lpstr>
      <vt:lpstr>左下右三个方向</vt:lpstr>
      <vt:lpstr>深搜算法</vt:lpstr>
      <vt:lpstr>深搜三个方向（使用方向向量)</vt:lpstr>
      <vt:lpstr>Accept</vt:lpstr>
      <vt:lpstr>例题2 净化迷雾森林</vt:lpstr>
      <vt:lpstr>例题2 净化迷雾森林</vt:lpstr>
      <vt:lpstr>输入输出的编码转换</vt:lpstr>
      <vt:lpstr>一句话归纳： 求从林克所在位置起算的最大连通区域  方法：Flood Fill 算法 可用BFS也可用DFS实现</vt:lpstr>
      <vt:lpstr>DFS算法深搜与回溯:</vt:lpstr>
      <vt:lpstr>四个方向的向量</vt:lpstr>
      <vt:lpstr>读入数据并记录起点位置坐标</vt:lpstr>
      <vt:lpstr>向四个方向的深搜</vt:lpstr>
      <vt:lpstr>Accept</vt:lpstr>
      <vt:lpstr>例题3 骑士林克的怜悯(1)</vt:lpstr>
      <vt:lpstr>骑士林克的怜悯</vt:lpstr>
      <vt:lpstr>骑士林克的怜悯</vt:lpstr>
      <vt:lpstr>输入输出</vt:lpstr>
      <vt:lpstr>样例(5 4) ：A1B3A5C4D2B1A3B5 D4C2B4A2C1D3C5A4B2D1C3D5</vt:lpstr>
      <vt:lpstr>深搜方向与次序的难点</vt:lpstr>
      <vt:lpstr>方法二：按照字典序的8个方向向量</vt:lpstr>
      <vt:lpstr>算法思路</vt:lpstr>
      <vt:lpstr>pair对象</vt:lpstr>
      <vt:lpstr>坐标的存储方式 pair&lt;char,int&gt;</vt:lpstr>
      <vt:lpstr>主函数代码框架</vt:lpstr>
      <vt:lpstr>枚举棋盘的每个位置作为深搜的起点</vt:lpstr>
      <vt:lpstr>dfs(x，y，马跳了多少步cnt)</vt:lpstr>
      <vt:lpstr>深搜与回溯</vt:lpstr>
      <vt:lpstr>提交结果</vt:lpstr>
      <vt:lpstr>例题4 真假记忆碎片</vt:lpstr>
      <vt:lpstr>真假记忆碎片</vt:lpstr>
      <vt:lpstr>难点：数独的坐标表示</vt:lpstr>
      <vt:lpstr>5种判定条件</vt:lpstr>
      <vt:lpstr>模拟题，注意细节和边界</vt:lpstr>
      <vt:lpstr>参考代码</vt:lpstr>
      <vt:lpstr>判断每一行</vt:lpstr>
      <vt:lpstr>判断每一列</vt:lpstr>
      <vt:lpstr>判断每一个宫格(使用偏移量计算) M=3 N=9</vt:lpstr>
      <vt:lpstr>主函数参考</vt:lpstr>
      <vt:lpstr>https://www.acwing.com/video/2342/</vt:lpstr>
      <vt:lpstr>Accept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2023-07-10T15:50:03Z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